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6" r:id="rId2"/>
    <p:sldId id="256" r:id="rId3"/>
    <p:sldId id="260" r:id="rId4"/>
    <p:sldId id="257" r:id="rId5"/>
    <p:sldId id="261" r:id="rId6"/>
    <p:sldId id="259" r:id="rId7"/>
    <p:sldId id="258"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6606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8303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6887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77396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6896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4810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1420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560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337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53574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1/18/2021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2641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1/18/2021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0105382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lt.wikipedia.org/wiki/%C5%BDiem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piqsels.com/lt/public-domain-photo-jmlik"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sonatinos-receptai.lt/2009/10/linksmo-helovyno.html"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146387E-7633-4B47-BBEE-2BF174B0A9EB}"/>
              </a:ext>
            </a:extLst>
          </p:cNvPr>
          <p:cNvSpPr>
            <a:spLocks noGrp="1"/>
          </p:cNvSpPr>
          <p:nvPr>
            <p:ph type="ctrTitle"/>
          </p:nvPr>
        </p:nvSpPr>
        <p:spPr/>
        <p:txBody>
          <a:bodyPr>
            <a:normAutofit/>
          </a:bodyPr>
          <a:lstStyle/>
          <a:p>
            <a:r>
              <a:rPr lang="lt-LT" sz="4000" dirty="0"/>
              <a:t>PATEIKTYS KALBOS DALIŲ IŠSKYRIMUI IR ATPAŽINIMUI</a:t>
            </a:r>
          </a:p>
        </p:txBody>
      </p:sp>
      <p:sp>
        <p:nvSpPr>
          <p:cNvPr id="3" name="Antrinis pavadinimas 2">
            <a:extLst>
              <a:ext uri="{FF2B5EF4-FFF2-40B4-BE49-F238E27FC236}">
                <a16:creationId xmlns:a16="http://schemas.microsoft.com/office/drawing/2014/main" id="{BDBDEC7F-FDC9-4741-B15F-60E2A66DBEED}"/>
              </a:ext>
            </a:extLst>
          </p:cNvPr>
          <p:cNvSpPr>
            <a:spLocks noGrp="1"/>
          </p:cNvSpPr>
          <p:nvPr>
            <p:ph type="subTitle" idx="1"/>
          </p:nvPr>
        </p:nvSpPr>
        <p:spPr/>
        <p:txBody>
          <a:bodyPr>
            <a:normAutofit fontScale="92500"/>
          </a:bodyPr>
          <a:lstStyle/>
          <a:p>
            <a:r>
              <a:rPr lang="lt-LT" dirty="0"/>
              <a:t>5-6 KLASIŲ MOKINIAMS, PATIRIANTIEMS RAŠYMO IR SKAITYMO SUNKUMŲ</a:t>
            </a:r>
          </a:p>
          <a:p>
            <a:r>
              <a:rPr lang="lt-LT" dirty="0"/>
              <a:t>2020</a:t>
            </a:r>
          </a:p>
        </p:txBody>
      </p:sp>
    </p:spTree>
    <p:extLst>
      <p:ext uri="{BB962C8B-B14F-4D97-AF65-F5344CB8AC3E}">
        <p14:creationId xmlns:p14="http://schemas.microsoft.com/office/powerpoint/2010/main" val="41707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54C4FEB-5B4B-4892-BEEE-0A9D2B73C1BF}"/>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Už baltai padengto stalo..</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79E87F6C-303C-4384-8D53-A0043B8EA3CD}"/>
              </a:ext>
            </a:extLst>
          </p:cNvPr>
          <p:cNvSpPr>
            <a:spLocks noGrp="1"/>
          </p:cNvSpPr>
          <p:nvPr>
            <p:ph idx="1"/>
          </p:nvPr>
        </p:nvSpPr>
        <p:spPr>
          <a:xfrm>
            <a:off x="477078" y="1874520"/>
            <a:ext cx="10349948" cy="4351338"/>
          </a:xfrm>
        </p:spPr>
        <p:txBody>
          <a:bodyPr>
            <a:normAutofit lnSpcReduction="10000"/>
          </a:bodyPr>
          <a:lstStyle/>
          <a:p>
            <a:pPr lvl="1" algn="just"/>
            <a:r>
              <a:rPr lang="lt-LT" dirty="0"/>
              <a:t>	</a:t>
            </a:r>
            <a:r>
              <a:rPr lang="lt-LT" sz="2400" dirty="0"/>
              <a:t>,,</a:t>
            </a:r>
            <a:r>
              <a:rPr lang="lt-LT" sz="2400" b="1" dirty="0">
                <a:latin typeface="Times New Roman" panose="02020603050405020304" pitchFamily="18" charset="0"/>
                <a:cs typeface="Times New Roman" panose="02020603050405020304" pitchFamily="18" charset="0"/>
              </a:rPr>
              <a:t>Kūčių stalas ruošiamas iš to, kas užaugo laukuose. Tarsi padėkojame už derlių, už buvimą čia. Tai įvairūs riešutai, kruopos, daržovės, žuvis, </a:t>
            </a:r>
            <a:r>
              <a:rPr lang="lt-LT" sz="2400" b="1" dirty="0" err="1">
                <a:latin typeface="Times New Roman" panose="02020603050405020304" pitchFamily="18" charset="0"/>
                <a:cs typeface="Times New Roman" panose="02020603050405020304" pitchFamily="18" charset="0"/>
              </a:rPr>
              <a:t>kūčiukai</a:t>
            </a:r>
            <a:r>
              <a:rPr lang="lt-LT" sz="2400" b="1" dirty="0">
                <a:latin typeface="Times New Roman" panose="02020603050405020304" pitchFamily="18" charset="0"/>
                <a:cs typeface="Times New Roman" panose="02020603050405020304" pitchFamily="18" charset="0"/>
              </a:rPr>
              <a:t>. Kad </a:t>
            </a:r>
            <a:r>
              <a:rPr lang="lt-LT" sz="2400" b="1" dirty="0" err="1">
                <a:latin typeface="Times New Roman" panose="02020603050405020304" pitchFamily="18" charset="0"/>
                <a:cs typeface="Times New Roman" panose="02020603050405020304" pitchFamily="18" charset="0"/>
              </a:rPr>
              <a:t>kūčiukai</a:t>
            </a:r>
            <a:r>
              <a:rPr lang="lt-LT" sz="2400" b="1" dirty="0">
                <a:latin typeface="Times New Roman" panose="02020603050405020304" pitchFamily="18" charset="0"/>
                <a:cs typeface="Times New Roman" panose="02020603050405020304" pitchFamily="18" charset="0"/>
              </a:rPr>
              <a:t>- duonelė vėlėms, yra išgalvota. Tai labai patogūs kepinukai, kuriuos patikėdavo vaikams, kad jie netrukdytų ruoštis Kūčioms. Gyvulėlius prijaukinome, kad galėtume maitintis, kad suteiktų stiprybės. Vieną dieną galime pabūti santarvėje su tais, kuriuos prisijaukinome, jų nesužeisti.“</a:t>
            </a:r>
          </a:p>
          <a:p>
            <a:pPr lvl="1" algn="just"/>
            <a:r>
              <a:rPr lang="lt-LT" sz="2000" b="1" dirty="0">
                <a:solidFill>
                  <a:schemeClr val="tx1"/>
                </a:solidFill>
                <a:latin typeface="Times New Roman" panose="02020603050405020304" pitchFamily="18" charset="0"/>
                <a:cs typeface="Times New Roman" panose="02020603050405020304" pitchFamily="18" charset="0"/>
              </a:rPr>
              <a:t>Perskaityk garsiai. Surask veiksmažodžius ir nurašyk.</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7F2C3C7B-DAE2-4799-9129-95B31B7E2637}"/>
              </a:ext>
            </a:extLst>
          </p:cNvPr>
          <p:cNvPicPr>
            <a:picLocks noChangeAspect="1"/>
          </p:cNvPicPr>
          <p:nvPr/>
        </p:nvPicPr>
        <p:blipFill>
          <a:blip r:embed="rId2"/>
          <a:stretch>
            <a:fillRect/>
          </a:stretch>
        </p:blipFill>
        <p:spPr>
          <a:xfrm>
            <a:off x="6745356" y="290827"/>
            <a:ext cx="2326253" cy="1749747"/>
          </a:xfrm>
          <a:prstGeom prst="rect">
            <a:avLst/>
          </a:prstGeom>
        </p:spPr>
      </p:pic>
    </p:spTree>
    <p:extLst>
      <p:ext uri="{BB962C8B-B14F-4D97-AF65-F5344CB8AC3E}">
        <p14:creationId xmlns:p14="http://schemas.microsoft.com/office/powerpoint/2010/main" val="26098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DCFBC4-1DA8-4681-B209-AF5A56CC2FA6}"/>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Paplotėlių laužymas</a:t>
            </a:r>
            <a:br>
              <a:rPr lang="lt-LT" dirty="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kas? ko? kam? ką? kuo? kur?)</a:t>
            </a:r>
            <a:endParaRPr lang="en-US" sz="28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A5A1CD7-4075-477F-AFF5-9891A4895F30}"/>
              </a:ext>
            </a:extLst>
          </p:cNvPr>
          <p:cNvSpPr>
            <a:spLocks noGrp="1"/>
          </p:cNvSpPr>
          <p:nvPr>
            <p:ph idx="1"/>
          </p:nvPr>
        </p:nvSpPr>
        <p:spPr>
          <a:xfrm>
            <a:off x="1069848" y="1874520"/>
            <a:ext cx="8206673" cy="4351338"/>
          </a:xfrm>
        </p:spPr>
        <p:txBody>
          <a:bodyPr>
            <a:normAutofit/>
          </a:bodyPr>
          <a:lstStyle/>
          <a:p>
            <a:pPr lvl="1" algn="just"/>
            <a:r>
              <a:rPr lang="lt-LT" b="1" dirty="0"/>
              <a:t>	</a:t>
            </a:r>
          </a:p>
          <a:p>
            <a:pPr lvl="1" algn="just"/>
            <a:r>
              <a:rPr lang="lt-LT" sz="2400" b="1" dirty="0"/>
              <a:t>	</a:t>
            </a:r>
            <a:r>
              <a:rPr lang="lt-LT" sz="2400" b="1" dirty="0">
                <a:latin typeface="Times New Roman" panose="02020603050405020304" pitchFamily="18" charset="0"/>
                <a:cs typeface="Times New Roman" panose="02020603050405020304" pitchFamily="18" charset="0"/>
              </a:rPr>
              <a:t>Kalėdaitis-seniausia mūsų duona. Juk senovėje kepdavo ne kepaliukus, o paplotėlius. Ant įkaitusių akmenų užpildavo tešlos, palaukdavo, kol sukeps, o tada valgydavo. Paplotėliai- kviečių duona- buvo pirminiai. Dalijimasis duona –viso mūsų maisto įprasminimas</a:t>
            </a:r>
            <a:r>
              <a:rPr lang="lt-LT" sz="2400" dirty="0">
                <a:latin typeface="Times New Roman" panose="02020603050405020304" pitchFamily="18" charset="0"/>
                <a:cs typeface="Times New Roman" panose="02020603050405020304" pitchFamily="18" charset="0"/>
              </a:rPr>
              <a:t>.</a:t>
            </a:r>
          </a:p>
          <a:p>
            <a:pPr lvl="1" algn="just"/>
            <a:r>
              <a:rPr lang="lt-LT" sz="2000" b="1" dirty="0">
                <a:solidFill>
                  <a:schemeClr val="tx1"/>
                </a:solidFill>
                <a:latin typeface="Times New Roman" panose="02020603050405020304" pitchFamily="18" charset="0"/>
                <a:cs typeface="Times New Roman" panose="02020603050405020304" pitchFamily="18" charset="0"/>
              </a:rPr>
              <a:t>Surask daiktavardžius. Parašyk, šalia užrašyk, į kokius klausimus atsako</a:t>
            </a:r>
            <a:r>
              <a:rPr lang="lt-LT" sz="2000" dirty="0">
                <a:solidFill>
                  <a:schemeClr val="tx1"/>
                </a:solidFill>
                <a:latin typeface="Times New Roman" panose="02020603050405020304" pitchFamily="18" charset="0"/>
                <a:cs typeface="Times New Roman" panose="02020603050405020304" pitchFamily="18" charset="0"/>
              </a:rPr>
              <a:t>. </a:t>
            </a:r>
            <a:r>
              <a:rPr lang="lt-LT" sz="2000" b="1" dirty="0">
                <a:solidFill>
                  <a:schemeClr val="tx1"/>
                </a:solidFill>
                <a:latin typeface="Times New Roman" panose="02020603050405020304" pitchFamily="18" charset="0"/>
                <a:cs typeface="Times New Roman" panose="02020603050405020304" pitchFamily="18" charset="0"/>
              </a:rPr>
              <a:t>Pakartok linksnių pavadinimus </a:t>
            </a:r>
            <a:r>
              <a:rPr lang="lt-LT" sz="2000" b="1">
                <a:solidFill>
                  <a:schemeClr val="tx1"/>
                </a:solidFill>
                <a:latin typeface="Times New Roman" panose="02020603050405020304" pitchFamily="18" charset="0"/>
                <a:cs typeface="Times New Roman" panose="02020603050405020304" pitchFamily="18" charset="0"/>
              </a:rPr>
              <a:t>ir klausimus.</a:t>
            </a:r>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34748B5E-D00C-4E6F-9F52-690199AA756B}"/>
              </a:ext>
            </a:extLst>
          </p:cNvPr>
          <p:cNvPicPr>
            <a:picLocks noChangeAspect="1"/>
          </p:cNvPicPr>
          <p:nvPr/>
        </p:nvPicPr>
        <p:blipFill>
          <a:blip r:embed="rId2"/>
          <a:stretch>
            <a:fillRect/>
          </a:stretch>
        </p:blipFill>
        <p:spPr>
          <a:xfrm>
            <a:off x="7089594" y="304137"/>
            <a:ext cx="3210922" cy="2051423"/>
          </a:xfrm>
          <a:prstGeom prst="rect">
            <a:avLst/>
          </a:prstGeom>
        </p:spPr>
      </p:pic>
    </p:spTree>
    <p:extLst>
      <p:ext uri="{BB962C8B-B14F-4D97-AF65-F5344CB8AC3E}">
        <p14:creationId xmlns:p14="http://schemas.microsoft.com/office/powerpoint/2010/main" val="137532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3">
            <a:extLst>
              <a:ext uri="{FF2B5EF4-FFF2-40B4-BE49-F238E27FC236}">
                <a16:creationId xmlns:a16="http://schemas.microsoft.com/office/drawing/2014/main" id="{2B86E906-5DDB-4054-B2CC-C34537A9106B}"/>
              </a:ext>
            </a:extLst>
          </p:cNvPr>
          <p:cNvPicPr>
            <a:picLocks noChangeAspect="1"/>
          </p:cNvPicPr>
          <p:nvPr/>
        </p:nvPicPr>
        <p:blipFill rotWithShape="1">
          <a:blip r:embed="rId2"/>
          <a:srcRect t="12766" b="2965"/>
          <a:stretch/>
        </p:blipFill>
        <p:spPr>
          <a:xfrm>
            <a:off x="20" y="10"/>
            <a:ext cx="12191962" cy="6857990"/>
          </a:xfrm>
          <a:prstGeom prst="rect">
            <a:avLst/>
          </a:prstGeom>
        </p:spPr>
      </p:pic>
      <p:sp>
        <p:nvSpPr>
          <p:cNvPr id="96" name="Rectangle 10">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3349F15-F93E-4D72-92A2-28FB786B6258}"/>
              </a:ext>
            </a:extLst>
          </p:cNvPr>
          <p:cNvSpPr>
            <a:spLocks noGrp="1"/>
          </p:cNvSpPr>
          <p:nvPr>
            <p:ph type="ctrTitle"/>
          </p:nvPr>
        </p:nvSpPr>
        <p:spPr>
          <a:xfrm>
            <a:off x="3785812" y="2425148"/>
            <a:ext cx="4431029" cy="1630020"/>
          </a:xfrm>
        </p:spPr>
        <p:txBody>
          <a:bodyPr>
            <a:normAutofit/>
          </a:bodyPr>
          <a:lstStyle/>
          <a:p>
            <a:r>
              <a:rPr lang="lt-LT" sz="4400" dirty="0"/>
              <a:t>Belaukiant Kalėdų....</a:t>
            </a:r>
            <a:endParaRPr lang="en-US" sz="4400" dirty="0"/>
          </a:p>
        </p:txBody>
      </p:sp>
      <p:sp>
        <p:nvSpPr>
          <p:cNvPr id="3" name="Antrinis pavadinimas 2">
            <a:extLst>
              <a:ext uri="{FF2B5EF4-FFF2-40B4-BE49-F238E27FC236}">
                <a16:creationId xmlns:a16="http://schemas.microsoft.com/office/drawing/2014/main" id="{70ABD53D-DE89-4B68-B4BC-229A9F149551}"/>
              </a:ext>
            </a:extLst>
          </p:cNvPr>
          <p:cNvSpPr>
            <a:spLocks noGrp="1"/>
          </p:cNvSpPr>
          <p:nvPr>
            <p:ph type="subTitle" idx="1"/>
          </p:nvPr>
        </p:nvSpPr>
        <p:spPr>
          <a:xfrm>
            <a:off x="3848670" y="4155082"/>
            <a:ext cx="4490112" cy="2099943"/>
          </a:xfrm>
        </p:spPr>
        <p:txBody>
          <a:bodyPr>
            <a:normAutofit fontScale="25000" lnSpcReduction="20000"/>
          </a:bodyPr>
          <a:lstStyle/>
          <a:p>
            <a:r>
              <a:rPr lang="lt-LT" sz="9800" dirty="0"/>
              <a:t>Tradicijos</a:t>
            </a:r>
          </a:p>
          <a:p>
            <a:r>
              <a:rPr lang="lt-LT" sz="5600" b="1" dirty="0">
                <a:solidFill>
                  <a:schemeClr val="tx1"/>
                </a:solidFill>
              </a:rPr>
              <a:t>Rasa </a:t>
            </a:r>
            <a:r>
              <a:rPr lang="lt-LT" sz="5600" b="1" dirty="0" err="1">
                <a:solidFill>
                  <a:schemeClr val="tx1"/>
                </a:solidFill>
              </a:rPr>
              <a:t>kartanienė</a:t>
            </a:r>
            <a:endParaRPr lang="lt-LT" sz="5600" b="1" dirty="0">
              <a:solidFill>
                <a:schemeClr val="tx1"/>
              </a:solidFill>
            </a:endParaRPr>
          </a:p>
          <a:p>
            <a:r>
              <a:rPr lang="lt-LT" sz="5600" b="1" dirty="0">
                <a:solidFill>
                  <a:schemeClr val="tx1"/>
                </a:solidFill>
              </a:rPr>
              <a:t>Daugų Vlado Mirono gimnazija</a:t>
            </a:r>
          </a:p>
          <a:p>
            <a:r>
              <a:rPr lang="lt-LT" sz="5600" b="1" dirty="0">
                <a:solidFill>
                  <a:schemeClr val="tx1"/>
                </a:solidFill>
              </a:rPr>
              <a:t>2020</a:t>
            </a:r>
          </a:p>
        </p:txBody>
      </p:sp>
      <p:grpSp>
        <p:nvGrpSpPr>
          <p:cNvPr id="13" name="Group 12">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4"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246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2C51AE6-6452-429C-83FE-D51EC11D3758}"/>
              </a:ext>
            </a:extLst>
          </p:cNvPr>
          <p:cNvSpPr>
            <a:spLocks noGrp="1"/>
          </p:cNvSpPr>
          <p:nvPr>
            <p:ph type="title"/>
          </p:nvPr>
        </p:nvSpPr>
        <p:spPr/>
        <p:txBody>
          <a:bodyPr>
            <a:normAutofit/>
          </a:bodyPr>
          <a:lstStyle/>
          <a:p>
            <a:r>
              <a:rPr lang="lt-LT" dirty="0">
                <a:latin typeface="Times New Roman" panose="02020603050405020304" pitchFamily="18" charset="0"/>
                <a:cs typeface="Times New Roman" panose="02020603050405020304" pitchFamily="18" charset="0"/>
              </a:rPr>
              <a:t>Advento laikas.    Senoliai sako.....</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25095B8-6CEB-4122-8DB1-DFA30C08630E}"/>
              </a:ext>
            </a:extLst>
          </p:cNvPr>
          <p:cNvSpPr>
            <a:spLocks noGrp="1"/>
          </p:cNvSpPr>
          <p:nvPr>
            <p:ph idx="1"/>
          </p:nvPr>
        </p:nvSpPr>
        <p:spPr>
          <a:xfrm>
            <a:off x="1278994" y="1703250"/>
            <a:ext cx="9634011" cy="4651830"/>
          </a:xfrm>
        </p:spPr>
        <p:txBody>
          <a:bodyPr>
            <a:noAutofit/>
          </a:bodyPr>
          <a:lstStyle/>
          <a:p>
            <a:pPr marL="0" indent="0">
              <a:buNone/>
            </a:pPr>
            <a:r>
              <a:rPr lang="lt-LT" sz="2400" b="1" dirty="0">
                <a:solidFill>
                  <a:srgbClr val="C00000"/>
                </a:solidFill>
                <a:latin typeface="Times New Roman" panose="02020603050405020304" pitchFamily="18" charset="0"/>
                <a:cs typeface="Times New Roman" panose="02020603050405020304" pitchFamily="18" charset="0"/>
              </a:rPr>
              <a:t>,,P</a:t>
            </a:r>
            <a:r>
              <a:rPr lang="en-US" sz="2400" b="1" dirty="0" err="1">
                <a:solidFill>
                  <a:srgbClr val="C00000"/>
                </a:solidFill>
                <a:latin typeface="Times New Roman" panose="02020603050405020304" pitchFamily="18" charset="0"/>
                <a:cs typeface="Times New Roman" panose="02020603050405020304" pitchFamily="18" charset="0"/>
              </a:rPr>
              <a:t>iktosios</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žiemos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dvasios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nužudo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augmeniją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įkalina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saulę</a:t>
            </a:r>
            <a:r>
              <a:rPr lang="en-US" sz="2400" b="1" dirty="0">
                <a:latin typeface="Times New Roman" panose="02020603050405020304" pitchFamily="18" charset="0"/>
                <a:cs typeface="Times New Roman" panose="02020603050405020304" pitchFamily="18" charset="0"/>
              </a:rPr>
              <a:t>.</a:t>
            </a:r>
            <a:endParaRPr lang="lt-LT"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lt-LT" sz="2400" b="1" dirty="0">
                <a:latin typeface="Times New Roman" panose="02020603050405020304" pitchFamily="18" charset="0"/>
                <a:cs typeface="Times New Roman" panose="02020603050405020304" pitchFamily="18" charset="0"/>
              </a:rPr>
              <a:t> Paukščiai ir žvėrys nebepulkuoja,  </a:t>
            </a:r>
          </a:p>
          <a:p>
            <a:pPr marL="0" indent="0">
              <a:buNone/>
            </a:pPr>
            <a:r>
              <a:rPr lang="lt-LT" sz="2400" b="1" dirty="0">
                <a:latin typeface="Times New Roman" panose="02020603050405020304" pitchFamily="18" charset="0"/>
                <a:cs typeface="Times New Roman" panose="02020603050405020304" pitchFamily="18" charset="0"/>
              </a:rPr>
              <a:t>   </a:t>
            </a:r>
            <a:r>
              <a:rPr lang="lt-LT" sz="2400" b="1" dirty="0">
                <a:solidFill>
                  <a:srgbClr val="C00000"/>
                </a:solidFill>
                <a:latin typeface="Times New Roman" panose="02020603050405020304" pitchFamily="18" charset="0"/>
                <a:cs typeface="Times New Roman" panose="02020603050405020304" pitchFamily="18" charset="0"/>
              </a:rPr>
              <a:t>Raiba </a:t>
            </a:r>
            <a:r>
              <a:rPr lang="lt-LT" sz="2400" b="1" dirty="0">
                <a:latin typeface="Times New Roman" panose="02020603050405020304" pitchFamily="18" charset="0"/>
                <a:cs typeface="Times New Roman" panose="02020603050405020304" pitchFamily="18" charset="0"/>
              </a:rPr>
              <a:t>gegutė nebekukuoja...                    </a:t>
            </a:r>
          </a:p>
          <a:p>
            <a:pPr marL="0" indent="0">
              <a:buNone/>
            </a:pPr>
            <a:r>
              <a:rPr lang="lt-LT" sz="2400" b="1" dirty="0">
                <a:latin typeface="Times New Roman" panose="02020603050405020304" pitchFamily="18" charset="0"/>
                <a:cs typeface="Times New Roman" panose="02020603050405020304" pitchFamily="18" charset="0"/>
              </a:rPr>
              <a:t> Dienos </a:t>
            </a:r>
            <a:r>
              <a:rPr lang="lt-LT" sz="2400" b="1" dirty="0" err="1">
                <a:solidFill>
                  <a:srgbClr val="C00000"/>
                </a:solidFill>
                <a:latin typeface="Times New Roman" panose="02020603050405020304" pitchFamily="18" charset="0"/>
                <a:cs typeface="Times New Roman" panose="02020603050405020304" pitchFamily="18" charset="0"/>
              </a:rPr>
              <a:t>apniukį</a:t>
            </a:r>
            <a:r>
              <a:rPr lang="lt-LT" sz="2400" b="1" dirty="0">
                <a:latin typeface="Times New Roman" panose="02020603050405020304" pitchFamily="18" charset="0"/>
                <a:cs typeface="Times New Roman" panose="02020603050405020304" pitchFamily="18" charset="0"/>
              </a:rPr>
              <a:t> ir naktys </a:t>
            </a:r>
            <a:r>
              <a:rPr lang="lt-LT" sz="2400" b="1" dirty="0">
                <a:solidFill>
                  <a:srgbClr val="C00000"/>
                </a:solidFill>
                <a:latin typeface="Times New Roman" panose="02020603050405020304" pitchFamily="18" charset="0"/>
                <a:cs typeface="Times New Roman" panose="02020603050405020304" pitchFamily="18" charset="0"/>
              </a:rPr>
              <a:t>šaltos</a:t>
            </a:r>
            <a:r>
              <a:rPr lang="lt-LT" sz="2400" b="1" dirty="0">
                <a:latin typeface="Times New Roman" panose="02020603050405020304" pitchFamily="18" charset="0"/>
                <a:cs typeface="Times New Roman" panose="02020603050405020304" pitchFamily="18" charset="0"/>
              </a:rPr>
              <a:t>,  </a:t>
            </a:r>
          </a:p>
          <a:p>
            <a:pPr marL="0" indent="0">
              <a:buNone/>
            </a:pPr>
            <a:r>
              <a:rPr lang="lt-LT" sz="2400" b="1" dirty="0">
                <a:latin typeface="Times New Roman" panose="02020603050405020304" pitchFamily="18" charset="0"/>
                <a:cs typeface="Times New Roman" panose="02020603050405020304" pitchFamily="18" charset="0"/>
              </a:rPr>
              <a:t>    Dažnai su gruodu </a:t>
            </a:r>
            <a:r>
              <a:rPr lang="lt-LT" sz="2400" b="1" dirty="0" err="1">
                <a:latin typeface="Times New Roman" panose="02020603050405020304" pitchFamily="18" charset="0"/>
                <a:cs typeface="Times New Roman" panose="02020603050405020304" pitchFamily="18" charset="0"/>
              </a:rPr>
              <a:t>šalnalos</a:t>
            </a:r>
            <a:endParaRPr lang="lt-LT" sz="2400" b="1" dirty="0">
              <a:latin typeface="Times New Roman" panose="02020603050405020304" pitchFamily="18" charset="0"/>
              <a:cs typeface="Times New Roman" panose="02020603050405020304" pitchFamily="18" charset="0"/>
            </a:endParaRPr>
          </a:p>
          <a:p>
            <a:pPr marL="0" indent="0">
              <a:buNone/>
            </a:pPr>
            <a:r>
              <a:rPr lang="lt-LT" sz="2400" b="1" dirty="0">
                <a:latin typeface="Times New Roman" panose="02020603050405020304" pitchFamily="18" charset="0"/>
                <a:cs typeface="Times New Roman" panose="02020603050405020304" pitchFamily="18" charset="0"/>
              </a:rPr>
              <a:t>     </a:t>
            </a:r>
            <a:r>
              <a:rPr lang="lt-LT" sz="2400" b="1" dirty="0">
                <a:solidFill>
                  <a:srgbClr val="C00000"/>
                </a:solidFill>
                <a:latin typeface="Times New Roman" panose="02020603050405020304" pitchFamily="18" charset="0"/>
                <a:cs typeface="Times New Roman" panose="02020603050405020304" pitchFamily="18" charset="0"/>
              </a:rPr>
              <a:t>Baltos.“</a:t>
            </a:r>
          </a:p>
          <a:p>
            <a:pPr marL="0" indent="0">
              <a:buNone/>
            </a:pPr>
            <a:r>
              <a:rPr lang="lt-LT" b="1" dirty="0">
                <a:solidFill>
                  <a:schemeClr val="tx1"/>
                </a:solidFill>
                <a:latin typeface="Times New Roman" panose="02020603050405020304" pitchFamily="18" charset="0"/>
                <a:cs typeface="Times New Roman" panose="02020603050405020304" pitchFamily="18" charset="0"/>
              </a:rPr>
              <a:t> Surask būdvardžius, nurašyk. Parašyk, į kokius klausimus atsako</a:t>
            </a:r>
            <a:r>
              <a:rPr lang="lt-LT"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8" name="Paveikslėlis 7">
            <a:extLst>
              <a:ext uri="{FF2B5EF4-FFF2-40B4-BE49-F238E27FC236}">
                <a16:creationId xmlns:a16="http://schemas.microsoft.com/office/drawing/2014/main" id="{6DC9C22C-E07D-42F1-9EE6-14018CE707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6616414" y="2527885"/>
            <a:ext cx="4585251" cy="3044608"/>
          </a:xfrm>
          <a:prstGeom prst="rect">
            <a:avLst/>
          </a:prstGeom>
        </p:spPr>
      </p:pic>
    </p:spTree>
    <p:extLst>
      <p:ext uri="{BB962C8B-B14F-4D97-AF65-F5344CB8AC3E}">
        <p14:creationId xmlns:p14="http://schemas.microsoft.com/office/powerpoint/2010/main" val="288584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539872E-A541-407E-ABD1-A91B85A6D840}"/>
              </a:ext>
            </a:extLst>
          </p:cNvPr>
          <p:cNvSpPr>
            <a:spLocks noGrp="1"/>
          </p:cNvSpPr>
          <p:nvPr>
            <p:ph type="title"/>
          </p:nvPr>
        </p:nvSpPr>
        <p:spPr>
          <a:xfrm>
            <a:off x="1069848" y="463163"/>
            <a:ext cx="9634011" cy="1325563"/>
          </a:xfrm>
        </p:spPr>
        <p:txBody>
          <a:bodyPr/>
          <a:lstStyle/>
          <a:p>
            <a:r>
              <a:rPr lang="lt-LT" dirty="0"/>
              <a:t> </a:t>
            </a:r>
            <a:r>
              <a:rPr lang="lt-LT" sz="2800" dirty="0">
                <a:latin typeface="Times New Roman" panose="02020603050405020304" pitchFamily="18" charset="0"/>
                <a:cs typeface="Times New Roman" panose="02020603050405020304" pitchFamily="18" charset="0"/>
              </a:rPr>
              <a:t>1 savaitė</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Šeškaturgis</a:t>
            </a:r>
            <a:r>
              <a:rPr lang="lt-LT" dirty="0">
                <a:latin typeface="Times New Roman" panose="02020603050405020304" pitchFamily="18" charset="0"/>
                <a:cs typeface="Times New Roman" panose="02020603050405020304" pitchFamily="18" charset="0"/>
              </a:rPr>
              <a:t>: šiltai praleisim žiemą!</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28B30E9-980B-4767-B382-8BE257C062B2}"/>
              </a:ext>
            </a:extLst>
          </p:cNvPr>
          <p:cNvSpPr>
            <a:spLocks noGrp="1"/>
          </p:cNvSpPr>
          <p:nvPr>
            <p:ph idx="1"/>
          </p:nvPr>
        </p:nvSpPr>
        <p:spPr>
          <a:xfrm>
            <a:off x="1069849" y="1874520"/>
            <a:ext cx="7398290" cy="4351338"/>
          </a:xfrm>
        </p:spPr>
        <p:txBody>
          <a:bodyPr>
            <a:normAutofit/>
          </a:bodyPr>
          <a:lstStyle/>
          <a:p>
            <a:pPr algn="just"/>
            <a:r>
              <a:rPr lang="lt-LT" sz="2400" b="1" dirty="0"/>
              <a:t>,,</a:t>
            </a:r>
            <a:r>
              <a:rPr lang="lt-LT" sz="2400" b="1" dirty="0">
                <a:latin typeface="Times New Roman" panose="02020603050405020304" pitchFamily="18" charset="0"/>
                <a:cs typeface="Times New Roman" panose="02020603050405020304" pitchFamily="18" charset="0"/>
              </a:rPr>
              <a:t>Parduodavo </a:t>
            </a:r>
            <a:r>
              <a:rPr lang="lt-LT" sz="2400" b="1" dirty="0">
                <a:solidFill>
                  <a:srgbClr val="C00000"/>
                </a:solidFill>
                <a:latin typeface="Times New Roman" panose="02020603050405020304" pitchFamily="18" charset="0"/>
                <a:cs typeface="Times New Roman" panose="02020603050405020304" pitchFamily="18" charset="0"/>
              </a:rPr>
              <a:t>vienspalves </a:t>
            </a:r>
            <a:r>
              <a:rPr lang="lt-LT" sz="2400" b="1" dirty="0">
                <a:latin typeface="Times New Roman" panose="02020603050405020304" pitchFamily="18" charset="0"/>
                <a:cs typeface="Times New Roman" panose="02020603050405020304" pitchFamily="18" charset="0"/>
              </a:rPr>
              <a:t>ir </a:t>
            </a:r>
            <a:r>
              <a:rPr lang="lt-LT" sz="2400" b="1" dirty="0">
                <a:solidFill>
                  <a:srgbClr val="C00000"/>
                </a:solidFill>
                <a:latin typeface="Times New Roman" panose="02020603050405020304" pitchFamily="18" charset="0"/>
                <a:cs typeface="Times New Roman" panose="02020603050405020304" pitchFamily="18" charset="0"/>
              </a:rPr>
              <a:t>raštuotas</a:t>
            </a:r>
            <a:r>
              <a:rPr lang="lt-LT" sz="2400" b="1" dirty="0">
                <a:latin typeface="Times New Roman" panose="02020603050405020304" pitchFamily="18" charset="0"/>
                <a:cs typeface="Times New Roman" panose="02020603050405020304" pitchFamily="18" charset="0"/>
              </a:rPr>
              <a:t> kojines bei pirštines. </a:t>
            </a:r>
            <a:r>
              <a:rPr lang="lt-LT" sz="2400" b="1" dirty="0">
                <a:solidFill>
                  <a:srgbClr val="C00000"/>
                </a:solidFill>
                <a:latin typeface="Times New Roman" panose="02020603050405020304" pitchFamily="18" charset="0"/>
                <a:cs typeface="Times New Roman" panose="02020603050405020304" pitchFamily="18" charset="0"/>
              </a:rPr>
              <a:t>Dailių </a:t>
            </a:r>
            <a:r>
              <a:rPr lang="lt-LT" sz="2400" b="1" dirty="0">
                <a:latin typeface="Times New Roman" panose="02020603050405020304" pitchFamily="18" charset="0"/>
                <a:cs typeface="Times New Roman" panose="02020603050405020304" pitchFamily="18" charset="0"/>
              </a:rPr>
              <a:t>kojinių bei pirštinių margumynų, s</a:t>
            </a:r>
            <a:r>
              <a:rPr lang="lt-LT" sz="2400" b="1" dirty="0">
                <a:solidFill>
                  <a:srgbClr val="C00000"/>
                </a:solidFill>
                <a:latin typeface="Times New Roman" panose="02020603050405020304" pitchFamily="18" charset="0"/>
                <a:cs typeface="Times New Roman" panose="02020603050405020304" pitchFamily="18" charset="0"/>
              </a:rPr>
              <a:t>udėtingais</a:t>
            </a:r>
            <a:r>
              <a:rPr lang="lt-LT" sz="2400" b="1" dirty="0">
                <a:latin typeface="Times New Roman" panose="02020603050405020304" pitchFamily="18" charset="0"/>
                <a:cs typeface="Times New Roman" panose="02020603050405020304" pitchFamily="18" charset="0"/>
              </a:rPr>
              <a:t> </a:t>
            </a:r>
            <a:r>
              <a:rPr lang="lt-LT" sz="2400" b="1" dirty="0" err="1">
                <a:latin typeface="Times New Roman" panose="02020603050405020304" pitchFamily="18" charset="0"/>
                <a:cs typeface="Times New Roman" panose="02020603050405020304" pitchFamily="18" charset="0"/>
              </a:rPr>
              <a:t>riešinių</a:t>
            </a:r>
            <a:r>
              <a:rPr lang="lt-LT" sz="2400" b="1" dirty="0">
                <a:latin typeface="Times New Roman" panose="02020603050405020304" pitchFamily="18" charset="0"/>
                <a:cs typeface="Times New Roman" panose="02020603050405020304" pitchFamily="18" charset="0"/>
              </a:rPr>
              <a:t> ir kitų mezginių raštais, </a:t>
            </a:r>
            <a:r>
              <a:rPr lang="lt-LT" sz="2400" b="1" dirty="0">
                <a:solidFill>
                  <a:srgbClr val="C00000"/>
                </a:solidFill>
                <a:latin typeface="Times New Roman" panose="02020603050405020304" pitchFamily="18" charset="0"/>
                <a:cs typeface="Times New Roman" panose="02020603050405020304" pitchFamily="18" charset="0"/>
              </a:rPr>
              <a:t>beraščių</a:t>
            </a:r>
            <a:r>
              <a:rPr lang="lt-LT" sz="2400" b="1" dirty="0">
                <a:latin typeface="Times New Roman" panose="02020603050405020304" pitchFamily="18" charset="0"/>
                <a:cs typeface="Times New Roman" panose="02020603050405020304" pitchFamily="18" charset="0"/>
              </a:rPr>
              <a:t>, tačiau </a:t>
            </a:r>
            <a:r>
              <a:rPr lang="lt-LT" sz="2400" b="1" dirty="0">
                <a:solidFill>
                  <a:srgbClr val="C00000"/>
                </a:solidFill>
                <a:latin typeface="Times New Roman" panose="02020603050405020304" pitchFamily="18" charset="0"/>
                <a:cs typeface="Times New Roman" panose="02020603050405020304" pitchFamily="18" charset="0"/>
              </a:rPr>
              <a:t>minkštų</a:t>
            </a:r>
            <a:r>
              <a:rPr lang="lt-LT" sz="2400" b="1" dirty="0">
                <a:latin typeface="Times New Roman" panose="02020603050405020304" pitchFamily="18" charset="0"/>
                <a:cs typeface="Times New Roman" panose="02020603050405020304" pitchFamily="18" charset="0"/>
              </a:rPr>
              <a:t> ir </a:t>
            </a:r>
            <a:r>
              <a:rPr lang="lt-LT" sz="2400" b="1" dirty="0">
                <a:solidFill>
                  <a:srgbClr val="C00000"/>
                </a:solidFill>
                <a:latin typeface="Times New Roman" panose="02020603050405020304" pitchFamily="18" charset="0"/>
                <a:cs typeface="Times New Roman" panose="02020603050405020304" pitchFamily="18" charset="0"/>
              </a:rPr>
              <a:t>šiltų </a:t>
            </a:r>
            <a:r>
              <a:rPr lang="lt-LT" sz="2400" b="1" dirty="0">
                <a:solidFill>
                  <a:schemeClr val="tx1"/>
                </a:solidFill>
                <a:latin typeface="Times New Roman" panose="02020603050405020304" pitchFamily="18" charset="0"/>
                <a:cs typeface="Times New Roman" panose="02020603050405020304" pitchFamily="18" charset="0"/>
              </a:rPr>
              <a:t>kojinių</a:t>
            </a:r>
            <a:r>
              <a:rPr lang="lt-LT" sz="2400" b="1" dirty="0">
                <a:latin typeface="Times New Roman" panose="02020603050405020304" pitchFamily="18" charset="0"/>
                <a:cs typeface="Times New Roman" panose="02020603050405020304" pitchFamily="18" charset="0"/>
              </a:rPr>
              <a:t> buvo.“</a:t>
            </a:r>
          </a:p>
          <a:p>
            <a:pPr marL="0" indent="0" algn="just">
              <a:buNone/>
            </a:pPr>
            <a:endParaRPr lang="lt-LT" dirty="0">
              <a:solidFill>
                <a:schemeClr val="tx1"/>
              </a:solidFill>
              <a:latin typeface="Times New Roman" panose="02020603050405020304" pitchFamily="18" charset="0"/>
              <a:cs typeface="Times New Roman" panose="02020603050405020304" pitchFamily="18" charset="0"/>
            </a:endParaRPr>
          </a:p>
          <a:p>
            <a:pPr marL="0" indent="0">
              <a:buNone/>
            </a:pPr>
            <a:r>
              <a:rPr lang="lt-LT" b="1" dirty="0">
                <a:solidFill>
                  <a:schemeClr val="tx1"/>
                </a:solidFill>
                <a:latin typeface="Times New Roman" panose="02020603050405020304" pitchFamily="18" charset="0"/>
                <a:cs typeface="Times New Roman" panose="02020603050405020304" pitchFamily="18" charset="0"/>
              </a:rPr>
              <a:t> Kurie klausimai tinka paryškintiems būdvardžiams: kokių? kokias? kokiais?</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287E01D6-D39E-4212-AED1-B0A8A31148E3}"/>
              </a:ext>
            </a:extLst>
          </p:cNvPr>
          <p:cNvPicPr>
            <a:picLocks noChangeAspect="1"/>
          </p:cNvPicPr>
          <p:nvPr/>
        </p:nvPicPr>
        <p:blipFill>
          <a:blip r:embed="rId2"/>
          <a:stretch>
            <a:fillRect/>
          </a:stretch>
        </p:blipFill>
        <p:spPr>
          <a:xfrm rot="10800000" flipV="1">
            <a:off x="9120615" y="1603513"/>
            <a:ext cx="2513344" cy="1825487"/>
          </a:xfrm>
          <a:prstGeom prst="rect">
            <a:avLst/>
          </a:prstGeom>
        </p:spPr>
      </p:pic>
      <p:pic>
        <p:nvPicPr>
          <p:cNvPr id="5" name="Paveikslėlis 4">
            <a:extLst>
              <a:ext uri="{FF2B5EF4-FFF2-40B4-BE49-F238E27FC236}">
                <a16:creationId xmlns:a16="http://schemas.microsoft.com/office/drawing/2014/main" id="{8A4D965D-C2C1-47C3-A681-86D1C91AF24F}"/>
              </a:ext>
            </a:extLst>
          </p:cNvPr>
          <p:cNvPicPr>
            <a:picLocks noChangeAspect="1"/>
          </p:cNvPicPr>
          <p:nvPr/>
        </p:nvPicPr>
        <p:blipFill>
          <a:blip r:embed="rId3"/>
          <a:stretch>
            <a:fillRect/>
          </a:stretch>
        </p:blipFill>
        <p:spPr>
          <a:xfrm>
            <a:off x="8143612" y="3961018"/>
            <a:ext cx="3274090" cy="2350634"/>
          </a:xfrm>
          <a:prstGeom prst="rect">
            <a:avLst/>
          </a:prstGeom>
        </p:spPr>
      </p:pic>
    </p:spTree>
    <p:extLst>
      <p:ext uri="{BB962C8B-B14F-4D97-AF65-F5344CB8AC3E}">
        <p14:creationId xmlns:p14="http://schemas.microsoft.com/office/powerpoint/2010/main" val="9571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3C958A-C1B2-4D7E-8BF0-1CE286849E85}"/>
              </a:ext>
            </a:extLst>
          </p:cNvPr>
          <p:cNvSpPr>
            <a:spLocks noGrp="1"/>
          </p:cNvSpPr>
          <p:nvPr>
            <p:ph type="title"/>
          </p:nvPr>
        </p:nvSpPr>
        <p:spPr>
          <a:xfrm>
            <a:off x="861392" y="611913"/>
            <a:ext cx="9937884" cy="1325563"/>
          </a:xfrm>
        </p:spPr>
        <p:txBody>
          <a:bodyPr/>
          <a:lstStyle/>
          <a:p>
            <a:r>
              <a:rPr lang="lt-LT" sz="2800" dirty="0">
                <a:latin typeface="Times New Roman" panose="02020603050405020304" pitchFamily="18" charset="0"/>
                <a:cs typeface="Times New Roman" panose="02020603050405020304" pitchFamily="18" charset="0"/>
              </a:rPr>
              <a:t>2 savaitė</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Skaistaturgis</a:t>
            </a:r>
            <a:r>
              <a:rPr lang="lt-LT" dirty="0">
                <a:latin typeface="Times New Roman" panose="02020603050405020304" pitchFamily="18" charset="0"/>
                <a:cs typeface="Times New Roman" panose="02020603050405020304" pitchFamily="18" charset="0"/>
              </a:rPr>
              <a:t>: būsim visi  gražūs!</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9D41B36E-F7E3-4BFA-90D4-AB91FB596363}"/>
              </a:ext>
            </a:extLst>
          </p:cNvPr>
          <p:cNvSpPr>
            <a:spLocks noGrp="1"/>
          </p:cNvSpPr>
          <p:nvPr>
            <p:ph idx="1"/>
          </p:nvPr>
        </p:nvSpPr>
        <p:spPr>
          <a:xfrm>
            <a:off x="1069848" y="1874520"/>
            <a:ext cx="7477804" cy="4480560"/>
          </a:xfrm>
        </p:spPr>
        <p:txBody>
          <a:bodyPr>
            <a:noAutofit/>
          </a:bodyPr>
          <a:lstStyle/>
          <a:p>
            <a:pPr marL="0" indent="0" algn="just">
              <a:buNone/>
            </a:pPr>
            <a:r>
              <a:rPr lang="lt-LT" sz="2800" b="1" dirty="0"/>
              <a:t>	</a:t>
            </a:r>
            <a:r>
              <a:rPr lang="lt-LT" sz="2400" b="1" dirty="0">
                <a:latin typeface="Times New Roman" panose="02020603050405020304" pitchFamily="18" charset="0"/>
                <a:cs typeface="Times New Roman" panose="02020603050405020304" pitchFamily="18" charset="0"/>
              </a:rPr>
              <a:t>Kas </a:t>
            </a:r>
            <a:r>
              <a:rPr lang="lt-LT" sz="2400" b="1" dirty="0">
                <a:solidFill>
                  <a:srgbClr val="FF0000"/>
                </a:solidFill>
                <a:latin typeface="Times New Roman" panose="02020603050405020304" pitchFamily="18" charset="0"/>
                <a:cs typeface="Times New Roman" panose="02020603050405020304" pitchFamily="18" charset="0"/>
              </a:rPr>
              <a:t>turtingesnis</a:t>
            </a:r>
            <a:r>
              <a:rPr lang="lt-LT" sz="2400" b="1" dirty="0">
                <a:latin typeface="Times New Roman" panose="02020603050405020304" pitchFamily="18" charset="0"/>
                <a:cs typeface="Times New Roman" panose="02020603050405020304" pitchFamily="18" charset="0"/>
              </a:rPr>
              <a:t> buvo, galėjo nusipirkt </a:t>
            </a:r>
            <a:r>
              <a:rPr lang="lt-LT" sz="2400" b="1" dirty="0">
                <a:solidFill>
                  <a:srgbClr val="FF0000"/>
                </a:solidFill>
                <a:latin typeface="Times New Roman" panose="02020603050405020304" pitchFamily="18" charset="0"/>
                <a:cs typeface="Times New Roman" panose="02020603050405020304" pitchFamily="18" charset="0"/>
              </a:rPr>
              <a:t>brangių</a:t>
            </a:r>
            <a:r>
              <a:rPr lang="lt-LT" sz="2400" b="1" dirty="0">
                <a:latin typeface="Times New Roman" panose="02020603050405020304" pitchFamily="18" charset="0"/>
                <a:cs typeface="Times New Roman" panose="02020603050405020304" pitchFamily="18" charset="0"/>
              </a:rPr>
              <a:t> prekių. Iš užsienio atveždavo karolių, skarų, laikrodžių .  Galėdavo pasipuikuot  ne  </a:t>
            </a:r>
            <a:r>
              <a:rPr lang="lt-LT" sz="2400" b="1" dirty="0">
                <a:solidFill>
                  <a:srgbClr val="FF0000"/>
                </a:solidFill>
                <a:latin typeface="Times New Roman" panose="02020603050405020304" pitchFamily="18" charset="0"/>
                <a:cs typeface="Times New Roman" panose="02020603050405020304" pitchFamily="18" charset="0"/>
              </a:rPr>
              <a:t>gintariniais</a:t>
            </a:r>
            <a:r>
              <a:rPr lang="lt-LT" sz="2400" b="1" dirty="0">
                <a:latin typeface="Times New Roman" panose="02020603050405020304" pitchFamily="18" charset="0"/>
                <a:cs typeface="Times New Roman" panose="02020603050405020304" pitchFamily="18" charset="0"/>
              </a:rPr>
              <a:t>, bet s</a:t>
            </a:r>
            <a:r>
              <a:rPr lang="lt-LT" sz="2400" b="1" dirty="0">
                <a:solidFill>
                  <a:srgbClr val="C00000"/>
                </a:solidFill>
                <a:latin typeface="Times New Roman" panose="02020603050405020304" pitchFamily="18" charset="0"/>
                <a:cs typeface="Times New Roman" panose="02020603050405020304" pitchFamily="18" charset="0"/>
              </a:rPr>
              <a:t>tikliniais  </a:t>
            </a:r>
            <a:r>
              <a:rPr lang="lt-LT" sz="2400" b="1" dirty="0">
                <a:latin typeface="Times New Roman" panose="02020603050405020304" pitchFamily="18" charset="0"/>
                <a:cs typeface="Times New Roman" panose="02020603050405020304" pitchFamily="18" charset="0"/>
              </a:rPr>
              <a:t>karoliais,   </a:t>
            </a:r>
            <a:r>
              <a:rPr lang="lt-LT" sz="2400" b="1" dirty="0">
                <a:solidFill>
                  <a:srgbClr val="C00000"/>
                </a:solidFill>
                <a:latin typeface="Times New Roman" panose="02020603050405020304" pitchFamily="18" charset="0"/>
                <a:cs typeface="Times New Roman" panose="02020603050405020304" pitchFamily="18" charset="0"/>
              </a:rPr>
              <a:t>sidabriniais, auksiniais </a:t>
            </a:r>
            <a:r>
              <a:rPr lang="lt-LT" sz="2400" b="1" dirty="0">
                <a:latin typeface="Times New Roman" panose="02020603050405020304" pitchFamily="18" charset="0"/>
                <a:cs typeface="Times New Roman" panose="02020603050405020304" pitchFamily="18" charset="0"/>
              </a:rPr>
              <a:t>žiedais</a:t>
            </a:r>
            <a:r>
              <a:rPr lang="lt-LT" sz="2400" b="1" dirty="0">
                <a:solidFill>
                  <a:srgbClr val="C00000"/>
                </a:solidFill>
                <a:latin typeface="Times New Roman" panose="02020603050405020304" pitchFamily="18" charset="0"/>
                <a:cs typeface="Times New Roman" panose="02020603050405020304" pitchFamily="18" charset="0"/>
              </a:rPr>
              <a:t>, </a:t>
            </a:r>
            <a:r>
              <a:rPr lang="lt-LT" sz="2400" b="1" dirty="0">
                <a:solidFill>
                  <a:schemeClr val="tx1"/>
                </a:solidFill>
                <a:latin typeface="Times New Roman" panose="02020603050405020304" pitchFamily="18" charset="0"/>
                <a:cs typeface="Times New Roman" panose="02020603050405020304" pitchFamily="18" charset="0"/>
              </a:rPr>
              <a:t>auskarais,</a:t>
            </a:r>
            <a:r>
              <a:rPr lang="lt-LT" sz="2400" b="1" dirty="0">
                <a:solidFill>
                  <a:srgbClr val="C00000"/>
                </a:solidFill>
                <a:latin typeface="Times New Roman" panose="02020603050405020304" pitchFamily="18" charset="0"/>
                <a:cs typeface="Times New Roman" panose="02020603050405020304" pitchFamily="18" charset="0"/>
              </a:rPr>
              <a:t> gražiomis, šilkinėmis  </a:t>
            </a:r>
            <a:r>
              <a:rPr lang="lt-LT" sz="2400" b="1" dirty="0">
                <a:latin typeface="Times New Roman" panose="02020603050405020304" pitchFamily="18" charset="0"/>
                <a:cs typeface="Times New Roman" panose="02020603050405020304" pitchFamily="18" charset="0"/>
              </a:rPr>
              <a:t>skaromis</a:t>
            </a:r>
            <a:r>
              <a:rPr lang="lt-LT" sz="2800" b="1" dirty="0">
                <a:latin typeface="Times New Roman" panose="02020603050405020304" pitchFamily="18" charset="0"/>
                <a:cs typeface="Times New Roman" panose="02020603050405020304" pitchFamily="18" charset="0"/>
              </a:rPr>
              <a:t>. </a:t>
            </a:r>
            <a:endParaRPr lang="lt-LT"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lt-LT" b="1" dirty="0">
                <a:solidFill>
                  <a:schemeClr val="tx1"/>
                </a:solidFill>
                <a:latin typeface="Times New Roman" panose="02020603050405020304" pitchFamily="18" charset="0"/>
                <a:cs typeface="Times New Roman" panose="02020603050405020304" pitchFamily="18" charset="0"/>
              </a:rPr>
              <a:t>Į kokius klausimus atsako paryškintieji žodžiai? Nurašyk juos, užrašyk klausimus.</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9012051F-E7DB-4406-87D8-36F3DDE8EFB7}"/>
              </a:ext>
            </a:extLst>
          </p:cNvPr>
          <p:cNvPicPr>
            <a:picLocks noChangeAspect="1"/>
          </p:cNvPicPr>
          <p:nvPr/>
        </p:nvPicPr>
        <p:blipFill>
          <a:blip r:embed="rId2"/>
          <a:stretch>
            <a:fillRect/>
          </a:stretch>
        </p:blipFill>
        <p:spPr>
          <a:xfrm>
            <a:off x="9197007" y="1335155"/>
            <a:ext cx="2594113" cy="2594113"/>
          </a:xfrm>
          <a:prstGeom prst="rect">
            <a:avLst/>
          </a:prstGeom>
        </p:spPr>
      </p:pic>
      <p:pic>
        <p:nvPicPr>
          <p:cNvPr id="5" name="Paveikslėlis 4">
            <a:extLst>
              <a:ext uri="{FF2B5EF4-FFF2-40B4-BE49-F238E27FC236}">
                <a16:creationId xmlns:a16="http://schemas.microsoft.com/office/drawing/2014/main" id="{0CCEAAC4-1193-4E39-AA69-F668D495F3F3}"/>
              </a:ext>
            </a:extLst>
          </p:cNvPr>
          <p:cNvPicPr>
            <a:picLocks noChangeAspect="1"/>
          </p:cNvPicPr>
          <p:nvPr/>
        </p:nvPicPr>
        <p:blipFill>
          <a:blip r:embed="rId3"/>
          <a:stretch>
            <a:fillRect/>
          </a:stretch>
        </p:blipFill>
        <p:spPr>
          <a:xfrm>
            <a:off x="8852864" y="4050189"/>
            <a:ext cx="1641199" cy="1641199"/>
          </a:xfrm>
          <a:prstGeom prst="rect">
            <a:avLst/>
          </a:prstGeom>
        </p:spPr>
      </p:pic>
      <p:pic>
        <p:nvPicPr>
          <p:cNvPr id="6" name="Paveikslėlis 5">
            <a:extLst>
              <a:ext uri="{FF2B5EF4-FFF2-40B4-BE49-F238E27FC236}">
                <a16:creationId xmlns:a16="http://schemas.microsoft.com/office/drawing/2014/main" id="{3BEEB6D8-AE66-43C9-862E-1EB83063643E}"/>
              </a:ext>
            </a:extLst>
          </p:cNvPr>
          <p:cNvPicPr>
            <a:picLocks noChangeAspect="1"/>
          </p:cNvPicPr>
          <p:nvPr/>
        </p:nvPicPr>
        <p:blipFill>
          <a:blip r:embed="rId4"/>
          <a:stretch>
            <a:fillRect/>
          </a:stretch>
        </p:blipFill>
        <p:spPr>
          <a:xfrm>
            <a:off x="10042319" y="2870996"/>
            <a:ext cx="1513912" cy="1890507"/>
          </a:xfrm>
          <a:prstGeom prst="rect">
            <a:avLst/>
          </a:prstGeom>
        </p:spPr>
      </p:pic>
    </p:spTree>
    <p:extLst>
      <p:ext uri="{BB962C8B-B14F-4D97-AF65-F5344CB8AC3E}">
        <p14:creationId xmlns:p14="http://schemas.microsoft.com/office/powerpoint/2010/main" val="393519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B64419-73C2-4050-867D-4345E0008B7C}"/>
              </a:ext>
            </a:extLst>
          </p:cNvPr>
          <p:cNvSpPr>
            <a:spLocks noGrp="1"/>
          </p:cNvSpPr>
          <p:nvPr>
            <p:ph type="title"/>
          </p:nvPr>
        </p:nvSpPr>
        <p:spPr/>
        <p:txBody>
          <a:bodyPr/>
          <a:lstStyle/>
          <a:p>
            <a:r>
              <a:rPr lang="lt-LT" sz="2800" dirty="0">
                <a:latin typeface="Times New Roman" panose="02020603050405020304" pitchFamily="18" charset="0"/>
                <a:cs typeface="Times New Roman" panose="02020603050405020304" pitchFamily="18" charset="0"/>
              </a:rPr>
              <a:t>3 savaitė</a:t>
            </a:r>
            <a:r>
              <a:rPr lang="lt-LT" sz="3600"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Saldaturgis</a:t>
            </a:r>
            <a:r>
              <a:rPr lang="lt-LT" dirty="0">
                <a:latin typeface="Times New Roman" panose="02020603050405020304" pitchFamily="18" charset="0"/>
                <a:cs typeface="Times New Roman" panose="02020603050405020304" pitchFamily="18" charset="0"/>
              </a:rPr>
              <a:t>: gardūs, gardūs.....</a:t>
            </a:r>
            <a:endParaRPr lang="en-US" dirty="0">
              <a:latin typeface="Times New Roman" panose="02020603050405020304" pitchFamily="18" charset="0"/>
              <a:cs typeface="Times New Roman" panose="02020603050405020304" pitchFamily="18" charset="0"/>
            </a:endParaRPr>
          </a:p>
        </p:txBody>
      </p:sp>
      <p:sp>
        <p:nvSpPr>
          <p:cNvPr id="6" name="Turinio vietos rezervavimo ženklas 5">
            <a:extLst>
              <a:ext uri="{FF2B5EF4-FFF2-40B4-BE49-F238E27FC236}">
                <a16:creationId xmlns:a16="http://schemas.microsoft.com/office/drawing/2014/main" id="{950095C1-4F42-48A6-A998-AFF2173C1995}"/>
              </a:ext>
            </a:extLst>
          </p:cNvPr>
          <p:cNvSpPr>
            <a:spLocks noGrp="1"/>
          </p:cNvSpPr>
          <p:nvPr>
            <p:ph idx="1"/>
          </p:nvPr>
        </p:nvSpPr>
        <p:spPr>
          <a:xfrm>
            <a:off x="256143" y="1616765"/>
            <a:ext cx="7491056" cy="4738315"/>
          </a:xfrm>
        </p:spPr>
        <p:txBody>
          <a:bodyPr>
            <a:normAutofit/>
          </a:bodyPr>
          <a:lstStyle/>
          <a:p>
            <a:pPr marL="0" indent="0" algn="just">
              <a:buNone/>
            </a:pPr>
            <a:r>
              <a:rPr lang="lt-LT" sz="3000" b="1" dirty="0">
                <a:latin typeface="Times New Roman" panose="02020603050405020304" pitchFamily="18" charset="0"/>
                <a:cs typeface="Times New Roman" panose="02020603050405020304" pitchFamily="18" charset="0"/>
              </a:rPr>
              <a:t>       </a:t>
            </a:r>
            <a:r>
              <a:rPr lang="lt-LT" sz="2400" b="1" dirty="0">
                <a:latin typeface="Times New Roman" panose="02020603050405020304" pitchFamily="18" charset="0"/>
                <a:cs typeface="Times New Roman" panose="02020603050405020304" pitchFamily="18" charset="0"/>
              </a:rPr>
              <a:t>Jau netoli Kalėdos. Pilnas turgus gardumynų: saldain</a:t>
            </a:r>
            <a:r>
              <a:rPr lang="lt-LT" sz="2400" b="1" dirty="0">
                <a:solidFill>
                  <a:srgbClr val="FF0000"/>
                </a:solidFill>
                <a:latin typeface="Times New Roman" panose="02020603050405020304" pitchFamily="18" charset="0"/>
                <a:cs typeface="Times New Roman" panose="02020603050405020304" pitchFamily="18" charset="0"/>
              </a:rPr>
              <a:t>ių</a:t>
            </a:r>
            <a:r>
              <a:rPr lang="lt-LT" sz="2400" b="1" dirty="0">
                <a:latin typeface="Times New Roman" panose="02020603050405020304" pitchFamily="18" charset="0"/>
                <a:cs typeface="Times New Roman" panose="02020603050405020304" pitchFamily="18" charset="0"/>
              </a:rPr>
              <a:t>, sausain</a:t>
            </a:r>
            <a:r>
              <a:rPr lang="lt-LT" sz="2400" b="1" dirty="0">
                <a:solidFill>
                  <a:srgbClr val="FF0000"/>
                </a:solidFill>
                <a:latin typeface="Times New Roman" panose="02020603050405020304" pitchFamily="18" charset="0"/>
                <a:cs typeface="Times New Roman" panose="02020603050405020304" pitchFamily="18" charset="0"/>
              </a:rPr>
              <a:t>ių</a:t>
            </a:r>
            <a:r>
              <a:rPr lang="lt-LT" sz="2400" b="1" dirty="0">
                <a:latin typeface="Times New Roman" panose="02020603050405020304" pitchFamily="18" charset="0"/>
                <a:cs typeface="Times New Roman" panose="02020603050405020304" pitchFamily="18" charset="0"/>
              </a:rPr>
              <a:t>, pyragė</a:t>
            </a:r>
            <a:r>
              <a:rPr lang="lt-LT" sz="2400" b="1" dirty="0">
                <a:solidFill>
                  <a:srgbClr val="FF0000"/>
                </a:solidFill>
                <a:latin typeface="Times New Roman" panose="02020603050405020304" pitchFamily="18" charset="0"/>
                <a:cs typeface="Times New Roman" panose="02020603050405020304" pitchFamily="18" charset="0"/>
              </a:rPr>
              <a:t>lių</a:t>
            </a:r>
            <a:r>
              <a:rPr lang="lt-LT" sz="2400" b="1" dirty="0">
                <a:latin typeface="Times New Roman" panose="02020603050405020304" pitchFamily="18" charset="0"/>
                <a:cs typeface="Times New Roman" panose="02020603050405020304" pitchFamily="18" charset="0"/>
              </a:rPr>
              <a:t>, riestain</a:t>
            </a:r>
            <a:r>
              <a:rPr lang="lt-LT" sz="2400" b="1" dirty="0">
                <a:solidFill>
                  <a:srgbClr val="FF0000"/>
                </a:solidFill>
                <a:latin typeface="Times New Roman" panose="02020603050405020304" pitchFamily="18" charset="0"/>
                <a:cs typeface="Times New Roman" panose="02020603050405020304" pitchFamily="18" charset="0"/>
              </a:rPr>
              <a:t>ių</a:t>
            </a:r>
            <a:r>
              <a:rPr lang="lt-LT" sz="2400" b="1" dirty="0">
                <a:latin typeface="Times New Roman" panose="02020603050405020304" pitchFamily="18" charset="0"/>
                <a:cs typeface="Times New Roman" panose="02020603050405020304" pitchFamily="18" charset="0"/>
              </a:rPr>
              <a:t> , bandel</a:t>
            </a:r>
            <a:r>
              <a:rPr lang="lt-LT" sz="2400" b="1" dirty="0">
                <a:solidFill>
                  <a:srgbClr val="FF0000"/>
                </a:solidFill>
                <a:latin typeface="Times New Roman" panose="02020603050405020304" pitchFamily="18" charset="0"/>
                <a:cs typeface="Times New Roman" panose="02020603050405020304" pitchFamily="18" charset="0"/>
              </a:rPr>
              <a:t>ių, </a:t>
            </a:r>
            <a:r>
              <a:rPr lang="lt-LT" sz="2400" b="1" dirty="0">
                <a:latin typeface="Times New Roman" panose="02020603050405020304" pitchFamily="18" charset="0"/>
                <a:cs typeface="Times New Roman" panose="02020603050405020304" pitchFamily="18" charset="0"/>
              </a:rPr>
              <a:t>meduo</a:t>
            </a:r>
            <a:r>
              <a:rPr lang="lt-LT" sz="2400" b="1" dirty="0">
                <a:solidFill>
                  <a:srgbClr val="FF0000"/>
                </a:solidFill>
                <a:latin typeface="Times New Roman" panose="02020603050405020304" pitchFamily="18" charset="0"/>
                <a:cs typeface="Times New Roman" panose="02020603050405020304" pitchFamily="18" charset="0"/>
              </a:rPr>
              <a:t>lių! </a:t>
            </a:r>
            <a:r>
              <a:rPr lang="lt-LT" sz="2400" b="1" dirty="0">
                <a:latin typeface="Times New Roman" panose="02020603050405020304" pitchFamily="18" charset="0"/>
                <a:cs typeface="Times New Roman" panose="02020603050405020304" pitchFamily="18" charset="0"/>
              </a:rPr>
              <a:t>Reikia juk ant stalo padėti.</a:t>
            </a:r>
          </a:p>
          <a:p>
            <a:pPr algn="just"/>
            <a:endParaRPr lang="lt-LT" b="1" dirty="0">
              <a:solidFill>
                <a:schemeClr val="tx1"/>
              </a:solidFill>
              <a:latin typeface="Times New Roman" panose="02020603050405020304" pitchFamily="18" charset="0"/>
              <a:cs typeface="Times New Roman" panose="02020603050405020304" pitchFamily="18" charset="0"/>
            </a:endParaRPr>
          </a:p>
          <a:p>
            <a:pPr algn="just"/>
            <a:r>
              <a:rPr lang="lt-LT" b="1" dirty="0">
                <a:solidFill>
                  <a:schemeClr val="tx1"/>
                </a:solidFill>
                <a:latin typeface="Times New Roman" panose="02020603050405020304" pitchFamily="18" charset="0"/>
                <a:cs typeface="Times New Roman" panose="02020603050405020304" pitchFamily="18" charset="0"/>
              </a:rPr>
              <a:t>Surask šiems būdvardžiams tinkamus daiktavardžius- saldumynus</a:t>
            </a:r>
            <a:r>
              <a:rPr lang="lt-LT" sz="2400" b="1" dirty="0">
                <a:solidFill>
                  <a:schemeClr val="tx1"/>
                </a:solidFill>
                <a:latin typeface="Times New Roman" panose="02020603050405020304" pitchFamily="18" charset="0"/>
                <a:cs typeface="Times New Roman" panose="02020603050405020304" pitchFamily="18" charset="0"/>
              </a:rPr>
              <a:t>: </a:t>
            </a:r>
            <a:r>
              <a:rPr lang="lt-LT" sz="2400" b="1" dirty="0">
                <a:solidFill>
                  <a:srgbClr val="C00000"/>
                </a:solidFill>
                <a:latin typeface="Times New Roman" panose="02020603050405020304" pitchFamily="18" charset="0"/>
                <a:cs typeface="Times New Roman" panose="02020603050405020304" pitchFamily="18" charset="0"/>
              </a:rPr>
              <a:t>saldžių, skanių, kvapnių, mažų, apvalių, rusvų, cukruotų, vanilinių, minkštų.</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11" name="Paveikslėlis 10">
            <a:extLst>
              <a:ext uri="{FF2B5EF4-FFF2-40B4-BE49-F238E27FC236}">
                <a16:creationId xmlns:a16="http://schemas.microsoft.com/office/drawing/2014/main" id="{0BAC3D05-2C15-44C7-9ABF-C26A669F3E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24258" y="1828483"/>
            <a:ext cx="3824795" cy="2003847"/>
          </a:xfrm>
          <a:prstGeom prst="rect">
            <a:avLst/>
          </a:prstGeom>
        </p:spPr>
      </p:pic>
      <p:pic>
        <p:nvPicPr>
          <p:cNvPr id="13" name="Paveikslėlis 12">
            <a:extLst>
              <a:ext uri="{FF2B5EF4-FFF2-40B4-BE49-F238E27FC236}">
                <a16:creationId xmlns:a16="http://schemas.microsoft.com/office/drawing/2014/main" id="{383D7B5E-FF74-4BAA-9CA6-1B288AC30A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93592" y="4156393"/>
            <a:ext cx="2486128" cy="1863623"/>
          </a:xfrm>
          <a:prstGeom prst="rect">
            <a:avLst/>
          </a:prstGeom>
        </p:spPr>
      </p:pic>
    </p:spTree>
    <p:extLst>
      <p:ext uri="{BB962C8B-B14F-4D97-AF65-F5344CB8AC3E}">
        <p14:creationId xmlns:p14="http://schemas.microsoft.com/office/powerpoint/2010/main" val="363090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6DBE224-1A07-4346-920D-D2B09748768A}"/>
              </a:ext>
            </a:extLst>
          </p:cNvPr>
          <p:cNvSpPr>
            <a:spLocks noGrp="1"/>
          </p:cNvSpPr>
          <p:nvPr>
            <p:ph type="title"/>
          </p:nvPr>
        </p:nvSpPr>
        <p:spPr>
          <a:xfrm>
            <a:off x="1278994" y="463164"/>
            <a:ext cx="9634011" cy="1325563"/>
          </a:xfrm>
        </p:spPr>
        <p:txBody>
          <a:bodyPr/>
          <a:lstStyle/>
          <a:p>
            <a:r>
              <a:rPr lang="lt-LT" dirty="0">
                <a:latin typeface="Times New Roman" panose="02020603050405020304" pitchFamily="18" charset="0"/>
                <a:cs typeface="Times New Roman" panose="02020603050405020304" pitchFamily="18" charset="0"/>
              </a:rPr>
              <a:t>Advento vainikas. Keturių savaičių stebuklai</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4F2F043-796B-4536-81F8-B4A7604DFADA}"/>
              </a:ext>
            </a:extLst>
          </p:cNvPr>
          <p:cNvSpPr>
            <a:spLocks noGrp="1"/>
          </p:cNvSpPr>
          <p:nvPr>
            <p:ph idx="1"/>
          </p:nvPr>
        </p:nvSpPr>
        <p:spPr>
          <a:xfrm>
            <a:off x="1069848" y="1788727"/>
            <a:ext cx="7146499" cy="4771099"/>
          </a:xfrm>
        </p:spPr>
        <p:txBody>
          <a:bodyPr>
            <a:normAutofit fontScale="25000" lnSpcReduction="20000"/>
          </a:bodyPr>
          <a:lstStyle/>
          <a:p>
            <a:endParaRPr lang="lt-LT" dirty="0"/>
          </a:p>
          <a:p>
            <a:pPr marL="0" indent="0" algn="just">
              <a:buNone/>
            </a:pPr>
            <a:r>
              <a:rPr lang="lt-LT" sz="9600" b="1" dirty="0"/>
              <a:t>       </a:t>
            </a:r>
            <a:r>
              <a:rPr lang="lt-LT" sz="9600" b="1" dirty="0">
                <a:latin typeface="Times New Roman" panose="02020603050405020304" pitchFamily="18" charset="0"/>
                <a:cs typeface="Times New Roman" panose="02020603050405020304" pitchFamily="18" charset="0"/>
              </a:rPr>
              <a:t>,,Advento metu norisi šviesos.. O vaškas senovėje   buvo brangus. Tad žvakes degė tik išskirtinėmis progomis ir saugojosi gaisro.“ </a:t>
            </a:r>
          </a:p>
          <a:p>
            <a:pPr marL="0" indent="0" algn="just">
              <a:buNone/>
            </a:pPr>
            <a:r>
              <a:rPr lang="lt-LT" sz="9600" b="1" dirty="0">
                <a:solidFill>
                  <a:schemeClr val="accent1">
                    <a:lumMod val="50000"/>
                  </a:schemeClr>
                </a:solidFill>
                <a:latin typeface="Times New Roman" panose="02020603050405020304" pitchFamily="18" charset="0"/>
                <a:cs typeface="Times New Roman" panose="02020603050405020304" pitchFamily="18" charset="0"/>
              </a:rPr>
              <a:t>Pirmoji</a:t>
            </a:r>
            <a:r>
              <a:rPr lang="lt-LT" sz="9600" b="1" dirty="0">
                <a:latin typeface="Times New Roman" panose="02020603050405020304" pitchFamily="18" charset="0"/>
                <a:cs typeface="Times New Roman" panose="02020603050405020304" pitchFamily="18" charset="0"/>
              </a:rPr>
              <a:t> žvakė vadinama Pranašo arba Vilties žvake, antroji – Betliejaus arba visiems skirto Išganymo, trečioji – Piemenų arba Džiaugsmo, ketvirtoji – Angelų arba Meilės</a:t>
            </a:r>
            <a:r>
              <a:rPr lang="lt-LT" sz="9600" dirty="0">
                <a:latin typeface="Times New Roman" panose="02020603050405020304" pitchFamily="18" charset="0"/>
                <a:cs typeface="Times New Roman" panose="02020603050405020304" pitchFamily="18" charset="0"/>
              </a:rPr>
              <a:t>.</a:t>
            </a:r>
          </a:p>
          <a:p>
            <a:pPr marL="0" indent="0" algn="just">
              <a:buNone/>
            </a:pPr>
            <a:r>
              <a:rPr lang="lt-LT" sz="8000" b="1" dirty="0">
                <a:solidFill>
                  <a:schemeClr val="tx1"/>
                </a:solidFill>
                <a:latin typeface="Times New Roman" panose="02020603050405020304" pitchFamily="18" charset="0"/>
                <a:cs typeface="Times New Roman" panose="02020603050405020304" pitchFamily="18" charset="0"/>
              </a:rPr>
              <a:t>Suraskite skaitvardžius. Išnagrinėkite žodžio dalimis, pažymėkite jas </a:t>
            </a:r>
            <a:r>
              <a:rPr lang="lt-LT" sz="7200" b="1" dirty="0">
                <a:solidFill>
                  <a:schemeClr val="tx1"/>
                </a:solidFill>
                <a:latin typeface="Times New Roman" panose="02020603050405020304" pitchFamily="18" charset="0"/>
                <a:cs typeface="Times New Roman" panose="02020603050405020304" pitchFamily="18" charset="0"/>
              </a:rPr>
              <a:t>.</a:t>
            </a:r>
          </a:p>
          <a:p>
            <a:endParaRPr lang="lt-LT" sz="3800" dirty="0">
              <a:latin typeface="Times New Roman" panose="02020603050405020304" pitchFamily="18" charset="0"/>
              <a:cs typeface="Times New Roman" panose="02020603050405020304" pitchFamily="18" charset="0"/>
            </a:endParaRPr>
          </a:p>
          <a:p>
            <a:endParaRPr lang="en-US" dirty="0">
              <a:solidFill>
                <a:schemeClr val="tx1"/>
              </a:solidFill>
            </a:endParaRPr>
          </a:p>
        </p:txBody>
      </p:sp>
      <p:pic>
        <p:nvPicPr>
          <p:cNvPr id="11" name="Paveikslėlis 10">
            <a:extLst>
              <a:ext uri="{FF2B5EF4-FFF2-40B4-BE49-F238E27FC236}">
                <a16:creationId xmlns:a16="http://schemas.microsoft.com/office/drawing/2014/main" id="{5DFB8F11-EDB9-4A0A-8E30-98D8CB196F6D}"/>
              </a:ext>
            </a:extLst>
          </p:cNvPr>
          <p:cNvPicPr>
            <a:picLocks noChangeAspect="1"/>
          </p:cNvPicPr>
          <p:nvPr/>
        </p:nvPicPr>
        <p:blipFill>
          <a:blip r:embed="rId2"/>
          <a:stretch>
            <a:fillRect/>
          </a:stretch>
        </p:blipFill>
        <p:spPr>
          <a:xfrm>
            <a:off x="8454887" y="2767311"/>
            <a:ext cx="3432311" cy="2627225"/>
          </a:xfrm>
          <a:prstGeom prst="rect">
            <a:avLst/>
          </a:prstGeom>
        </p:spPr>
      </p:pic>
    </p:spTree>
    <p:extLst>
      <p:ext uri="{BB962C8B-B14F-4D97-AF65-F5344CB8AC3E}">
        <p14:creationId xmlns:p14="http://schemas.microsoft.com/office/powerpoint/2010/main" val="155781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74264B-7DE5-45C2-ADB8-21BC03B0A031}"/>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Kalėdų eglutė- šiaudiniai sodai</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5D7AB7C9-225B-402B-95E0-3F8086933549}"/>
              </a:ext>
            </a:extLst>
          </p:cNvPr>
          <p:cNvSpPr>
            <a:spLocks noGrp="1"/>
          </p:cNvSpPr>
          <p:nvPr>
            <p:ph idx="1"/>
          </p:nvPr>
        </p:nvSpPr>
        <p:spPr>
          <a:xfrm>
            <a:off x="1069847" y="1537251"/>
            <a:ext cx="7093492" cy="4936193"/>
          </a:xfrm>
        </p:spPr>
        <p:txBody>
          <a:bodyPr>
            <a:noAutofit/>
          </a:bodyPr>
          <a:lstStyle/>
          <a:p>
            <a:pPr algn="just"/>
            <a:r>
              <a:rPr lang="lt-LT" sz="2400" b="1" dirty="0">
                <a:latin typeface="Times New Roman" panose="02020603050405020304" pitchFamily="18" charset="0"/>
                <a:cs typeface="Times New Roman" panose="02020603050405020304" pitchFamily="18" charset="0"/>
              </a:rPr>
              <a:t>,,Mūsų protėviai eglutės nepuošė. Namus pašviesindavo šiaudiniais sodais ,darydavo prakartėles namuose ir bažnyčiose .</a:t>
            </a:r>
          </a:p>
          <a:p>
            <a:pPr marL="0" indent="0" algn="just">
              <a:buNone/>
            </a:pPr>
            <a:r>
              <a:rPr lang="lt-LT" sz="2400" b="1" dirty="0">
                <a:latin typeface="Times New Roman" panose="02020603050405020304" pitchFamily="18" charset="0"/>
                <a:cs typeface="Times New Roman" panose="02020603050405020304" pitchFamily="18" charset="0"/>
              </a:rPr>
              <a:t>Kalėdų eglutė atkeliavo iš Vokietijos. Atsiradus mokykloms, mokytojai, pažiūrėję į Mažosios Lietuvos eglutę, puošė ją su mokiniais. Pamažu ši tradicija atėjo ir į lietuvių namus.“</a:t>
            </a:r>
          </a:p>
          <a:p>
            <a:pPr marL="0" indent="0" algn="just">
              <a:buNone/>
            </a:pPr>
            <a:r>
              <a:rPr lang="lt-LT" b="1" dirty="0">
                <a:solidFill>
                  <a:schemeClr val="tx1"/>
                </a:solidFill>
                <a:latin typeface="Times New Roman" panose="02020603050405020304" pitchFamily="18" charset="0"/>
                <a:cs typeface="Times New Roman" panose="02020603050405020304" pitchFamily="18" charset="0"/>
              </a:rPr>
              <a:t> Perskaityk garsiai. Surask veiksmažodžius ir užrašyk klausimus šalia.</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835A1E60-D601-4AFA-9114-E03177C2C8E3}"/>
              </a:ext>
            </a:extLst>
          </p:cNvPr>
          <p:cNvPicPr>
            <a:picLocks noChangeAspect="1"/>
          </p:cNvPicPr>
          <p:nvPr/>
        </p:nvPicPr>
        <p:blipFill>
          <a:blip r:embed="rId2"/>
          <a:stretch>
            <a:fillRect/>
          </a:stretch>
        </p:blipFill>
        <p:spPr>
          <a:xfrm>
            <a:off x="8759833" y="1383377"/>
            <a:ext cx="3140765" cy="2337171"/>
          </a:xfrm>
          <a:prstGeom prst="rect">
            <a:avLst/>
          </a:prstGeom>
        </p:spPr>
      </p:pic>
      <p:pic>
        <p:nvPicPr>
          <p:cNvPr id="5" name="Paveikslėlis 4">
            <a:extLst>
              <a:ext uri="{FF2B5EF4-FFF2-40B4-BE49-F238E27FC236}">
                <a16:creationId xmlns:a16="http://schemas.microsoft.com/office/drawing/2014/main" id="{67CD4564-8F3B-4688-AA12-15DA8558ACDA}"/>
              </a:ext>
            </a:extLst>
          </p:cNvPr>
          <p:cNvPicPr>
            <a:picLocks noChangeAspect="1"/>
          </p:cNvPicPr>
          <p:nvPr/>
        </p:nvPicPr>
        <p:blipFill>
          <a:blip r:embed="rId3"/>
          <a:stretch>
            <a:fillRect/>
          </a:stretch>
        </p:blipFill>
        <p:spPr>
          <a:xfrm>
            <a:off x="8612011" y="3896138"/>
            <a:ext cx="3436407" cy="2577306"/>
          </a:xfrm>
          <a:prstGeom prst="rect">
            <a:avLst/>
          </a:prstGeom>
        </p:spPr>
      </p:pic>
    </p:spTree>
    <p:extLst>
      <p:ext uri="{BB962C8B-B14F-4D97-AF65-F5344CB8AC3E}">
        <p14:creationId xmlns:p14="http://schemas.microsoft.com/office/powerpoint/2010/main" val="77921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966F079-4314-48F7-AA01-70095A84BD1C}"/>
              </a:ext>
            </a:extLst>
          </p:cNvPr>
          <p:cNvSpPr>
            <a:spLocks noGrp="1"/>
          </p:cNvSpPr>
          <p:nvPr>
            <p:ph type="title"/>
          </p:nvPr>
        </p:nvSpPr>
        <p:spPr>
          <a:xfrm>
            <a:off x="1656522" y="632142"/>
            <a:ext cx="9634011" cy="1325563"/>
          </a:xfrm>
        </p:spPr>
        <p:txBody>
          <a:bodyPr/>
          <a:lstStyle/>
          <a:p>
            <a:r>
              <a:rPr lang="lt-LT" dirty="0">
                <a:latin typeface="Times New Roman" panose="02020603050405020304" pitchFamily="18" charset="0"/>
                <a:cs typeface="Times New Roman" panose="02020603050405020304" pitchFamily="18" charset="0"/>
              </a:rPr>
              <a:t>Dovanos seniau...</a:t>
            </a:r>
            <a:endParaRPr lang="en-US"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7CDD9C43-7C08-4816-8D36-E40EC585B5D3}"/>
              </a:ext>
            </a:extLst>
          </p:cNvPr>
          <p:cNvSpPr>
            <a:spLocks noGrp="1"/>
          </p:cNvSpPr>
          <p:nvPr>
            <p:ph idx="1"/>
          </p:nvPr>
        </p:nvSpPr>
        <p:spPr>
          <a:xfrm>
            <a:off x="1069848" y="1874520"/>
            <a:ext cx="7239265" cy="4351338"/>
          </a:xfrm>
        </p:spPr>
        <p:txBody>
          <a:bodyPr>
            <a:normAutofit lnSpcReduction="10000"/>
          </a:bodyPr>
          <a:lstStyle/>
          <a:p>
            <a:pPr lvl="1" algn="just"/>
            <a:r>
              <a:rPr lang="lt-LT" sz="2400" b="1" dirty="0"/>
              <a:t>	</a:t>
            </a:r>
            <a:r>
              <a:rPr lang="lt-LT" sz="2400" b="1" dirty="0">
                <a:latin typeface="Times New Roman" panose="02020603050405020304" pitchFamily="18" charset="0"/>
                <a:cs typeface="Times New Roman" panose="02020603050405020304" pitchFamily="18" charset="0"/>
              </a:rPr>
              <a:t>,,Dovanas pradėjo teikti tada, kai atsirado eglutės. O senovėje per Kalėdas dovanomis </a:t>
            </a:r>
            <a:r>
              <a:rPr lang="lt-LT" sz="2400" b="1" dirty="0">
                <a:solidFill>
                  <a:srgbClr val="7030A0"/>
                </a:solidFill>
                <a:latin typeface="Times New Roman" panose="02020603050405020304" pitchFamily="18" charset="0"/>
                <a:cs typeface="Times New Roman" panose="02020603050405020304" pitchFamily="18" charset="0"/>
              </a:rPr>
              <a:t>nesikeisdavo</a:t>
            </a:r>
            <a:r>
              <a:rPr lang="lt-LT" sz="2400" b="1" dirty="0">
                <a:latin typeface="Times New Roman" panose="02020603050405020304" pitchFamily="18" charset="0"/>
                <a:cs typeface="Times New Roman" panose="02020603050405020304" pitchFamily="18" charset="0"/>
              </a:rPr>
              <a:t>. Jei </a:t>
            </a:r>
            <a:r>
              <a:rPr lang="lt-LT" sz="2400" b="1" dirty="0">
                <a:solidFill>
                  <a:srgbClr val="7030A0"/>
                </a:solidFill>
                <a:latin typeface="Times New Roman" panose="02020603050405020304" pitchFamily="18" charset="0"/>
                <a:cs typeface="Times New Roman" panose="02020603050405020304" pitchFamily="18" charset="0"/>
              </a:rPr>
              <a:t>matydavo</a:t>
            </a:r>
            <a:r>
              <a:rPr lang="lt-LT" sz="2400" b="1" dirty="0">
                <a:latin typeface="Times New Roman" panose="02020603050405020304" pitchFamily="18" charset="0"/>
                <a:cs typeface="Times New Roman" panose="02020603050405020304" pitchFamily="18" charset="0"/>
              </a:rPr>
              <a:t>, kad artimam ko nors reikia, tada ir </a:t>
            </a:r>
            <a:r>
              <a:rPr lang="lt-LT" sz="2400" b="1" dirty="0">
                <a:solidFill>
                  <a:srgbClr val="7030A0"/>
                </a:solidFill>
                <a:latin typeface="Times New Roman" panose="02020603050405020304" pitchFamily="18" charset="0"/>
                <a:cs typeface="Times New Roman" panose="02020603050405020304" pitchFamily="18" charset="0"/>
              </a:rPr>
              <a:t>nupirkdavo</a:t>
            </a:r>
            <a:r>
              <a:rPr lang="lt-LT" sz="2400" b="1" dirty="0">
                <a:latin typeface="Times New Roman" panose="02020603050405020304" pitchFamily="18" charset="0"/>
                <a:cs typeface="Times New Roman" panose="02020603050405020304" pitchFamily="18" charset="0"/>
              </a:rPr>
              <a:t>. Vaikai </a:t>
            </a:r>
            <a:r>
              <a:rPr lang="lt-LT" sz="2400" b="1" dirty="0">
                <a:solidFill>
                  <a:srgbClr val="7030A0"/>
                </a:solidFill>
                <a:latin typeface="Times New Roman" panose="02020603050405020304" pitchFamily="18" charset="0"/>
                <a:cs typeface="Times New Roman" panose="02020603050405020304" pitchFamily="18" charset="0"/>
              </a:rPr>
              <a:t>gaudavo</a:t>
            </a:r>
            <a:r>
              <a:rPr lang="lt-LT" sz="2400" b="1" dirty="0">
                <a:latin typeface="Times New Roman" panose="02020603050405020304" pitchFamily="18" charset="0"/>
                <a:cs typeface="Times New Roman" panose="02020603050405020304" pitchFamily="18" charset="0"/>
              </a:rPr>
              <a:t> riešutų, sausainių, dailiai įvyniotų saldainių. Popierėliais vaikai ilgai </a:t>
            </a:r>
            <a:r>
              <a:rPr lang="lt-LT" sz="2400" b="1" dirty="0">
                <a:solidFill>
                  <a:srgbClr val="7030A0"/>
                </a:solidFill>
                <a:latin typeface="Times New Roman" panose="02020603050405020304" pitchFamily="18" charset="0"/>
                <a:cs typeface="Times New Roman" panose="02020603050405020304" pitchFamily="18" charset="0"/>
              </a:rPr>
              <a:t>džiaugdavosi...“</a:t>
            </a:r>
          </a:p>
          <a:p>
            <a:pPr lvl="1" algn="just"/>
            <a:r>
              <a:rPr lang="lt-LT" sz="2000" b="1" dirty="0">
                <a:solidFill>
                  <a:schemeClr val="tx1"/>
                </a:solidFill>
                <a:latin typeface="Times New Roman" panose="02020603050405020304" pitchFamily="18" charset="0"/>
                <a:cs typeface="Times New Roman" panose="02020603050405020304" pitchFamily="18" charset="0"/>
              </a:rPr>
              <a:t>Kokia kalbos dalis pažymėta? Į kokį klausimą atsako? Nurašyk pažymėtus žodžius ir šalia parašyk klausimą.</a:t>
            </a:r>
          </a:p>
          <a:p>
            <a:pPr lvl="1" algn="just"/>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43002C6C-90EC-4E57-A0D5-2379FDB5D517}"/>
              </a:ext>
            </a:extLst>
          </p:cNvPr>
          <p:cNvPicPr>
            <a:picLocks noChangeAspect="1"/>
          </p:cNvPicPr>
          <p:nvPr/>
        </p:nvPicPr>
        <p:blipFill>
          <a:blip r:embed="rId2"/>
          <a:stretch>
            <a:fillRect/>
          </a:stretch>
        </p:blipFill>
        <p:spPr>
          <a:xfrm>
            <a:off x="8719932" y="1467028"/>
            <a:ext cx="3307952" cy="3224241"/>
          </a:xfrm>
          <a:prstGeom prst="rect">
            <a:avLst/>
          </a:prstGeom>
        </p:spPr>
      </p:pic>
    </p:spTree>
    <p:extLst>
      <p:ext uri="{BB962C8B-B14F-4D97-AF65-F5344CB8AC3E}">
        <p14:creationId xmlns:p14="http://schemas.microsoft.com/office/powerpoint/2010/main" val="1113533415"/>
      </p:ext>
    </p:extLst>
  </p:cSld>
  <p:clrMapOvr>
    <a:masterClrMapping/>
  </p:clrMapOvr>
</p:sld>
</file>

<file path=ppt/theme/theme1.xml><?xml version="1.0" encoding="utf-8"?>
<a:theme xmlns:a="http://schemas.openxmlformats.org/drawingml/2006/main" name="BohemianVTI">
  <a:themeElements>
    <a:clrScheme name="AnalogousFromLightSeedRightStep">
      <a:dk1>
        <a:srgbClr val="000000"/>
      </a:dk1>
      <a:lt1>
        <a:srgbClr val="FFFFFF"/>
      </a:lt1>
      <a:dk2>
        <a:srgbClr val="243541"/>
      </a:dk2>
      <a:lt2>
        <a:srgbClr val="E8E4E2"/>
      </a:lt2>
      <a:accent1>
        <a:srgbClr val="82A6BB"/>
      </a:accent1>
      <a:accent2>
        <a:srgbClr val="7F8CBA"/>
      </a:accent2>
      <a:accent3>
        <a:srgbClr val="9F96C6"/>
      </a:accent3>
      <a:accent4>
        <a:srgbClr val="A37FBA"/>
      </a:accent4>
      <a:accent5>
        <a:srgbClr val="C492C3"/>
      </a:accent5>
      <a:accent6>
        <a:srgbClr val="BA7FA0"/>
      </a:accent6>
      <a:hlink>
        <a:srgbClr val="A7775C"/>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968</TotalTime>
  <Words>628</Words>
  <Application>Microsoft Office PowerPoint</Application>
  <PresentationFormat>Plačiaekranė</PresentationFormat>
  <Paragraphs>46</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Avenir Next LT Pro</vt:lpstr>
      <vt:lpstr>Modern Love</vt:lpstr>
      <vt:lpstr>Times New Roman</vt:lpstr>
      <vt:lpstr>BohemianVTI</vt:lpstr>
      <vt:lpstr>PATEIKTYS KALBOS DALIŲ IŠSKYRIMUI IR ATPAŽINIMUI</vt:lpstr>
      <vt:lpstr>Belaukiant Kalėdų....</vt:lpstr>
      <vt:lpstr>Advento laikas.    Senoliai sako.....</vt:lpstr>
      <vt:lpstr> 1 savaitė Šeškaturgis: šiltai praleisim žiemą!</vt:lpstr>
      <vt:lpstr>2 savaitė Skaistaturgis: būsim visi  gražūs!</vt:lpstr>
      <vt:lpstr>3 savaitė: Saldaturgis: gardūs, gardūs.....</vt:lpstr>
      <vt:lpstr>Advento vainikas. Keturių savaičių stebuklai</vt:lpstr>
      <vt:lpstr>Kalėdų eglutė- šiaudiniai sodai</vt:lpstr>
      <vt:lpstr>Dovanos seniau...</vt:lpstr>
      <vt:lpstr>Už baltai padengto stalo..</vt:lpstr>
      <vt:lpstr>Paplotėlių laužymas (kas? ko? kam? ką? kuo? kur?)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Belaukiant Kalėdų....</dc:title>
  <dc:creator>Rasa</dc:creator>
  <cp:lastModifiedBy>Kristina Stankutė-Matė</cp:lastModifiedBy>
  <cp:revision>65</cp:revision>
  <dcterms:created xsi:type="dcterms:W3CDTF">2020-11-30T18:31:31Z</dcterms:created>
  <dcterms:modified xsi:type="dcterms:W3CDTF">2021-01-18T16:13:33Z</dcterms:modified>
</cp:coreProperties>
</file>