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89" r:id="rId3"/>
    <p:sldId id="290" r:id="rId4"/>
    <p:sldId id="294" r:id="rId5"/>
    <p:sldId id="296" r:id="rId6"/>
    <p:sldId id="291" r:id="rId7"/>
    <p:sldId id="295" r:id="rId8"/>
    <p:sldId id="280" r:id="rId9"/>
    <p:sldId id="265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AA7516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Šviesus stili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Šviesus stilius 3 – paryškinima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Šviesus stilius 3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AD0C-4874-46F1-B6C7-32B32D9E0AF1}" type="datetimeFigureOut">
              <a:rPr lang="lt-LT" smtClean="0"/>
              <a:t>2014.02.04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0B73-0C2E-471B-BD64-ACF25B1744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666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4343400"/>
          </a:xfrm>
        </p:spPr>
        <p:txBody>
          <a:bodyPr>
            <a:noAutofit/>
          </a:bodyPr>
          <a:lstStyle/>
          <a:p>
            <a:pPr algn="ctr"/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Dvibalsių rašyba</a:t>
            </a:r>
            <a:b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ai, </a:t>
            </a:r>
            <a:r>
              <a:rPr lang="lt-LT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ei, </a:t>
            </a:r>
            <a:r>
              <a:rPr lang="lt-LT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uo</a:t>
            </a:r>
            <a:r>
              <a:rPr lang="lt-LT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ui</a:t>
            </a:r>
            <a:r>
              <a:rPr lang="lt-LT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smtClean="0"/>
              <a:t>Parengė Panevėžio r. Naujamiesčio </a:t>
            </a:r>
            <a:r>
              <a:rPr lang="lt-LT" dirty="0" err="1" smtClean="0"/>
              <a:t>vid</a:t>
            </a:r>
            <a:r>
              <a:rPr lang="lt-LT" dirty="0" smtClean="0"/>
              <a:t>. m-klos </a:t>
            </a:r>
          </a:p>
          <a:p>
            <a:pPr algn="ctr"/>
            <a:r>
              <a:rPr lang="lt-LT" dirty="0" smtClean="0"/>
              <a:t>vyr. logopedė, specialioji pedagogė Ingrida </a:t>
            </a:r>
            <a:r>
              <a:rPr lang="lt-LT" dirty="0" err="1" smtClean="0"/>
              <a:t>Švanė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75824" y="-111296"/>
            <a:ext cx="7125113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Darbas grupėse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1807361"/>
            <a:ext cx="8534400" cy="405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3600" dirty="0" smtClean="0">
                <a:solidFill>
                  <a:schemeClr val="tx1"/>
                </a:solidFill>
              </a:rPr>
              <a:t>Per 3 minutes sugalvoti ir parašyti kuo daugiau žodžių su dvibalsiais:</a:t>
            </a:r>
          </a:p>
          <a:p>
            <a:pPr marL="0" indent="0">
              <a:buNone/>
            </a:pPr>
            <a:endParaRPr lang="lt-LT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sz="3600" dirty="0" smtClean="0">
              <a:solidFill>
                <a:schemeClr val="tx1"/>
              </a:solidFill>
            </a:endParaRPr>
          </a:p>
          <a:p>
            <a:r>
              <a:rPr lang="lt-LT" sz="3600" u="sng" dirty="0" smtClean="0">
                <a:solidFill>
                  <a:schemeClr val="tx1"/>
                </a:solidFill>
              </a:rPr>
              <a:t>Pirma </a:t>
            </a:r>
            <a:r>
              <a:rPr lang="lt-LT" sz="3600" u="sng" dirty="0">
                <a:solidFill>
                  <a:schemeClr val="tx1"/>
                </a:solidFill>
              </a:rPr>
              <a:t>komanda </a:t>
            </a:r>
            <a:r>
              <a:rPr lang="lt-LT" sz="3600" dirty="0" smtClean="0">
                <a:solidFill>
                  <a:schemeClr val="tx1"/>
                </a:solidFill>
              </a:rPr>
              <a:t>– žodžio pradžioje – </a:t>
            </a:r>
            <a:r>
              <a:rPr lang="lt-LT" sz="3600" dirty="0" smtClean="0">
                <a:solidFill>
                  <a:srgbClr val="FF0000"/>
                </a:solidFill>
              </a:rPr>
              <a:t>au</a:t>
            </a:r>
            <a:r>
              <a:rPr lang="lt-LT" sz="3600" dirty="0" smtClean="0">
                <a:solidFill>
                  <a:schemeClr val="tx1"/>
                </a:solidFill>
              </a:rPr>
              <a:t>ga</a:t>
            </a:r>
          </a:p>
          <a:p>
            <a:r>
              <a:rPr lang="lt-LT" sz="3600" u="sng" dirty="0" smtClean="0">
                <a:solidFill>
                  <a:schemeClr val="tx1"/>
                </a:solidFill>
              </a:rPr>
              <a:t>Antra komanda </a:t>
            </a:r>
            <a:r>
              <a:rPr lang="lt-LT" sz="3600" dirty="0" smtClean="0">
                <a:solidFill>
                  <a:schemeClr val="tx1"/>
                </a:solidFill>
              </a:rPr>
              <a:t>– žodžio viduryje - l</a:t>
            </a:r>
            <a:r>
              <a:rPr lang="lt-LT" sz="3600" dirty="0" smtClean="0">
                <a:solidFill>
                  <a:srgbClr val="FF0000"/>
                </a:solidFill>
              </a:rPr>
              <a:t>au</a:t>
            </a:r>
            <a:r>
              <a:rPr lang="lt-LT" sz="3600" dirty="0" smtClean="0">
                <a:solidFill>
                  <a:schemeClr val="tx1"/>
                </a:solidFill>
              </a:rPr>
              <a:t>kia</a:t>
            </a:r>
            <a:endParaRPr lang="lt-LT" sz="3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200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743200"/>
            <a:ext cx="60198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6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ai, </a:t>
            </a:r>
            <a:r>
              <a:rPr lang="lt-LT" sz="6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au</a:t>
            </a:r>
            <a:r>
              <a:rPr lang="lt-LT" sz="6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ei, </a:t>
            </a:r>
            <a:r>
              <a:rPr lang="lt-LT" sz="6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ie</a:t>
            </a:r>
            <a:r>
              <a:rPr lang="lt-LT" sz="6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lt-LT" sz="6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uo</a:t>
            </a:r>
            <a:r>
              <a:rPr lang="lt-LT" sz="6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ui</a:t>
            </a:r>
            <a:endParaRPr lang="lt-LT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8610600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Surask ir į atitinkamas vietas surašyk žodžius su dvibalsiais</a:t>
            </a:r>
            <a:endParaRPr lang="lt-LT" dirty="0">
              <a:solidFill>
                <a:schemeClr val="tx1"/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03657"/>
              </p:ext>
            </p:extLst>
          </p:nvPr>
        </p:nvGraphicFramePr>
        <p:xfrm>
          <a:off x="1" y="2975669"/>
          <a:ext cx="3200405" cy="3827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  <a:gridCol w="246185"/>
              </a:tblGrid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L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G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L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P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M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E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L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S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K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V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E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N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S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K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Š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E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M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D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K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T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D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S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Ė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Z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K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S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L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L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K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S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A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843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I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U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O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S</a:t>
                      </a:r>
                      <a:endParaRPr lang="lt-LT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40" y="2209800"/>
            <a:ext cx="1957316" cy="268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44" y="4343400"/>
            <a:ext cx="1947863" cy="25816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0275"/>
            <a:ext cx="184905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14" y="468173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757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75545"/>
            <a:ext cx="211654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96116" y="6018809"/>
            <a:ext cx="15240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a</a:t>
            </a:r>
            <a:r>
              <a:rPr lang="lt-LT" b="1" dirty="0" smtClean="0"/>
              <a:t>i</a:t>
            </a:r>
          </a:p>
          <a:p>
            <a:r>
              <a:rPr lang="lt-LT" dirty="0" smtClean="0"/>
              <a:t>................................</a:t>
            </a:r>
            <a:endParaRPr lang="lt-LT" dirty="0"/>
          </a:p>
        </p:txBody>
      </p:sp>
      <p:sp>
        <p:nvSpPr>
          <p:cNvPr id="18" name="TextBox 17"/>
          <p:cNvSpPr txBox="1"/>
          <p:nvPr/>
        </p:nvSpPr>
        <p:spPr>
          <a:xfrm>
            <a:off x="7445599" y="3690290"/>
            <a:ext cx="15240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 err="1" smtClean="0"/>
              <a:t>au</a:t>
            </a:r>
            <a:endParaRPr lang="lt-LT" b="1" dirty="0" smtClean="0"/>
          </a:p>
          <a:p>
            <a:r>
              <a:rPr lang="lt-LT" dirty="0" smtClean="0"/>
              <a:t>................................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5401670" y="3052465"/>
            <a:ext cx="15240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 err="1" smtClean="0"/>
              <a:t>uo</a:t>
            </a:r>
            <a:endParaRPr lang="lt-LT" b="1" dirty="0" smtClean="0"/>
          </a:p>
          <a:p>
            <a:r>
              <a:rPr lang="lt-LT" dirty="0" smtClean="0"/>
              <a:t>................................</a:t>
            </a:r>
            <a:endParaRPr lang="lt-LT" dirty="0"/>
          </a:p>
        </p:txBody>
      </p:sp>
      <p:sp>
        <p:nvSpPr>
          <p:cNvPr id="20" name="TextBox 19"/>
          <p:cNvSpPr txBox="1"/>
          <p:nvPr/>
        </p:nvSpPr>
        <p:spPr>
          <a:xfrm>
            <a:off x="5489243" y="5410200"/>
            <a:ext cx="15240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/>
              <a:t>ui</a:t>
            </a:r>
          </a:p>
          <a:p>
            <a:r>
              <a:rPr lang="lt-LT" dirty="0" smtClean="0"/>
              <a:t>................................</a:t>
            </a:r>
            <a:endParaRPr lang="lt-LT" dirty="0"/>
          </a:p>
        </p:txBody>
      </p:sp>
      <p:sp>
        <p:nvSpPr>
          <p:cNvPr id="21" name="TextBox 20"/>
          <p:cNvSpPr txBox="1"/>
          <p:nvPr/>
        </p:nvSpPr>
        <p:spPr>
          <a:xfrm>
            <a:off x="3446414" y="3703116"/>
            <a:ext cx="15240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/>
              <a:t>ei</a:t>
            </a:r>
          </a:p>
          <a:p>
            <a:r>
              <a:rPr lang="lt-LT" dirty="0" smtClean="0"/>
              <a:t>................................</a:t>
            </a:r>
            <a:endParaRPr lang="lt-LT" dirty="0"/>
          </a:p>
        </p:txBody>
      </p:sp>
      <p:sp>
        <p:nvSpPr>
          <p:cNvPr id="22" name="TextBox 21"/>
          <p:cNvSpPr txBox="1"/>
          <p:nvPr/>
        </p:nvSpPr>
        <p:spPr>
          <a:xfrm>
            <a:off x="3514653" y="6018809"/>
            <a:ext cx="15240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 err="1" smtClean="0"/>
              <a:t>ie</a:t>
            </a:r>
            <a:endParaRPr lang="lt-LT" b="1" dirty="0" smtClean="0"/>
          </a:p>
          <a:p>
            <a:r>
              <a:rPr lang="lt-LT" dirty="0" smtClean="0"/>
              <a:t>................................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33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66800" y="0"/>
            <a:ext cx="7125113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FF0000"/>
                </a:solidFill>
              </a:rPr>
              <a:t>10 </a:t>
            </a:r>
            <a:r>
              <a:rPr lang="lt-LT" dirty="0" smtClean="0">
                <a:solidFill>
                  <a:srgbClr val="002060"/>
                </a:solidFill>
              </a:rPr>
              <a:t>žodelių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15" y="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16" y="685800"/>
            <a:ext cx="1895221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4" y="22860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200053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70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8415" y="1372967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z</a:t>
            </a:r>
            <a:endParaRPr lang="lt-LT" sz="2400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397697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60" y="27241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18240"/>
            <a:ext cx="2219325" cy="234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385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C00000"/>
                </a:solidFill>
                <a:latin typeface="Comic Sans MS" pitchFamily="66" charset="0"/>
              </a:rPr>
              <a:t>Ką tik pamato, pats tuo pavirsta. Kas? </a:t>
            </a:r>
            <a:endParaRPr lang="lt-LT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2484041" y="1295400"/>
            <a:ext cx="3794918" cy="838200"/>
          </a:xfrm>
        </p:spPr>
        <p:txBody>
          <a:bodyPr/>
          <a:lstStyle/>
          <a:p>
            <a:pPr lvl="0"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lt-LT" sz="4400" dirty="0">
                <a:solidFill>
                  <a:srgbClr val="C00000"/>
                </a:solidFill>
                <a:latin typeface="Comic Sans MS" pitchFamily="66" charset="0"/>
              </a:rPr>
              <a:t>V</a:t>
            </a:r>
            <a:r>
              <a:rPr lang="lt-LT" sz="4400" u="sng" dirty="0">
                <a:solidFill>
                  <a:srgbClr val="C00000"/>
                </a:solidFill>
                <a:latin typeface="Comic Sans MS" pitchFamily="66" charset="0"/>
              </a:rPr>
              <a:t>EI</a:t>
            </a:r>
            <a:r>
              <a:rPr lang="lt-LT" sz="4400" dirty="0">
                <a:solidFill>
                  <a:srgbClr val="C00000"/>
                </a:solidFill>
                <a:latin typeface="Comic Sans MS" pitchFamily="66" charset="0"/>
              </a:rPr>
              <a:t>DRODIS</a:t>
            </a:r>
          </a:p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dirty="0" smtClean="0">
                <a:solidFill>
                  <a:srgbClr val="002060"/>
                </a:solidFill>
              </a:rPr>
              <a:t>          </a:t>
            </a:r>
            <a:endParaRPr lang="lt-LT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07442"/>
            <a:ext cx="3276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C00000"/>
                </a:solidFill>
              </a:rPr>
              <a:t>TAISYKLĖ</a:t>
            </a:r>
            <a:endParaRPr lang="lt-LT" b="1" dirty="0">
              <a:solidFill>
                <a:srgbClr val="C0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9600" y="2209800"/>
            <a:ext cx="7315200" cy="304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b="1" dirty="0" smtClean="0">
                <a:solidFill>
                  <a:schemeClr val="tx1"/>
                </a:solidFill>
              </a:rPr>
              <a:t>Kai sustoja greta balsiai du,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tx1"/>
                </a:solidFill>
              </a:rPr>
              <a:t>Šią porą šaukiame tokiu vardu. </a:t>
            </a:r>
          </a:p>
          <a:p>
            <a:pPr marL="0" indent="0">
              <a:buNone/>
            </a:pPr>
            <a:r>
              <a:rPr lang="lt-LT" sz="2400" b="1" i="1" dirty="0" smtClean="0">
                <a:solidFill>
                  <a:srgbClr val="002060"/>
                </a:solidFill>
              </a:rPr>
              <a:t>AI, AU, UI, IE, EI, UO </a:t>
            </a:r>
            <a:r>
              <a:rPr lang="lt-LT" sz="2400" b="1" dirty="0" smtClean="0">
                <a:solidFill>
                  <a:schemeClr val="tx1"/>
                </a:solidFill>
              </a:rPr>
              <a:t>ypatingi dar ir tuo, 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tx1"/>
                </a:solidFill>
              </a:rPr>
              <a:t>kad tik iš vieno jų sudarytas skiemuo.</a:t>
            </a: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Į sąsiuvinius nusipieškite dvibalsių gėlytę ir per visą pamoką ją pildysite.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4" t="30950" b="32226"/>
          <a:stretch/>
        </p:blipFill>
        <p:spPr bwMode="auto">
          <a:xfrm>
            <a:off x="1905000" y="1663890"/>
            <a:ext cx="5082941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7402" y="2017025"/>
            <a:ext cx="64659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au</a:t>
            </a:r>
            <a:endParaRPr lang="lt-L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64659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smtClean="0"/>
              <a:t>ai</a:t>
            </a:r>
            <a:endParaRPr lang="lt-L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3612" y="5486400"/>
            <a:ext cx="64659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uo</a:t>
            </a:r>
            <a:endParaRPr lang="lt-LT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81484" y="6073000"/>
            <a:ext cx="64659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smtClean="0"/>
              <a:t>ui</a:t>
            </a:r>
            <a:endParaRPr lang="lt-LT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4419600"/>
            <a:ext cx="64659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ie</a:t>
            </a:r>
            <a:endParaRPr lang="lt-LT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9491" y="2558534"/>
            <a:ext cx="64659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smtClean="0"/>
              <a:t>ei</a:t>
            </a:r>
            <a:endParaRPr lang="lt-LT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81484" y="3962400"/>
            <a:ext cx="150011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b="1" dirty="0" smtClean="0"/>
              <a:t>dvibalsiai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8657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Kurie 5 žodžiai turi dvibalsius?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1"/>
            <a:ext cx="8534400" cy="5029200"/>
          </a:xfrm>
        </p:spPr>
      </p:pic>
    </p:spTree>
    <p:extLst>
      <p:ext uri="{BB962C8B-B14F-4D97-AF65-F5344CB8AC3E}">
        <p14:creationId xmlns:p14="http://schemas.microsoft.com/office/powerpoint/2010/main" val="105838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8077200" cy="533400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Kuris žodis netinka prie kitų?</a:t>
            </a:r>
            <a:endParaRPr lang="lt-LT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9" y="999614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57701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09" y="493618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34" y="3049169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41" y="92219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709" y="1057701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/>
              <a:t>leido</a:t>
            </a:r>
            <a:endParaRPr lang="lt-LT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26810" y="104672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sniegas</a:t>
            </a:r>
            <a:endParaRPr lang="lt-LT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9144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/>
              <a:t>vaikai</a:t>
            </a:r>
            <a:endParaRPr lang="lt-LT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894" y="502701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auga</a:t>
            </a:r>
            <a:endParaRPr lang="lt-L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48034" y="315101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suolas</a:t>
            </a:r>
            <a:endParaRPr lang="lt-LT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91" y="4763669"/>
            <a:ext cx="2286198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" y="2982218"/>
            <a:ext cx="22860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0709" y="2982218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zuikis</a:t>
            </a:r>
            <a:endParaRPr lang="lt-LT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81634" y="4763669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/>
              <a:t>lapė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10424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1" y="675724"/>
            <a:ext cx="5791200" cy="924475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    Sugalvok ir taisyklingai ištark kuo daugiau žodžių su dvibalsiais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7200" b="1" dirty="0" smtClean="0"/>
              <a:t>„Grandinėlė</a:t>
            </a:r>
            <a:r>
              <a:rPr lang="lt-LT" sz="7200" b="1" dirty="0"/>
              <a:t>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6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6200" y="-10075"/>
            <a:ext cx="8534400" cy="924475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Taisyklingai tardamas visus garsus perskaityk</a:t>
            </a:r>
            <a:r>
              <a:rPr lang="lt-LT" dirty="0" smtClean="0">
                <a:solidFill>
                  <a:srgbClr val="002060"/>
                </a:solidFill>
              </a:rPr>
              <a:t>. Kurie žodžiai turi dvibalsius?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1456"/>
            <a:ext cx="8305800" cy="5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66800" y="0"/>
            <a:ext cx="7125113" cy="924475"/>
          </a:xfrm>
        </p:spPr>
        <p:txBody>
          <a:bodyPr/>
          <a:lstStyle/>
          <a:p>
            <a:pPr algn="ctr"/>
            <a:r>
              <a:rPr lang="lt-LT" dirty="0">
                <a:solidFill>
                  <a:prstClr val="black"/>
                </a:solidFill>
              </a:rPr>
              <a:t>KĄ SKAITEI AR SUPRATAI?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304800" y="762000"/>
            <a:ext cx="8723075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rmAutofit fontScale="62500" lnSpcReduction="20000"/>
          </a:bodyPr>
          <a:lstStyle/>
          <a:p>
            <a:pPr marL="0" lvl="0" indent="0">
              <a:buClr>
                <a:srgbClr val="1F7BB6"/>
              </a:buClr>
              <a:buNone/>
            </a:pPr>
            <a:r>
              <a:rPr lang="lt-LT" sz="2000" b="1" u="sng" dirty="0" smtClean="0">
                <a:solidFill>
                  <a:srgbClr val="FF0000"/>
                </a:solidFill>
              </a:rPr>
              <a:t>1.Apie ką istorija?</a:t>
            </a:r>
          </a:p>
          <a:p>
            <a:pPr>
              <a:buClr>
                <a:srgbClr val="1F7BB6"/>
              </a:buClr>
            </a:pPr>
            <a:r>
              <a:rPr lang="lt-LT" sz="2000" b="1" dirty="0" smtClean="0">
                <a:solidFill>
                  <a:schemeClr val="tx1"/>
                </a:solidFill>
              </a:rPr>
              <a:t>Apie ūkininką</a:t>
            </a:r>
          </a:p>
          <a:p>
            <a:pPr>
              <a:buClr>
                <a:srgbClr val="1F7BB6"/>
              </a:buClr>
            </a:pPr>
            <a:r>
              <a:rPr lang="lt-LT" sz="2100" b="1" dirty="0">
                <a:solidFill>
                  <a:prstClr val="black"/>
                </a:solidFill>
              </a:rPr>
              <a:t>Apie </a:t>
            </a:r>
            <a:r>
              <a:rPr lang="lt-LT" sz="2000" b="1" dirty="0">
                <a:solidFill>
                  <a:schemeClr val="tx1"/>
                </a:solidFill>
              </a:rPr>
              <a:t>v</a:t>
            </a:r>
            <a:r>
              <a:rPr lang="lt-LT" sz="2000" b="1" dirty="0" smtClean="0">
                <a:solidFill>
                  <a:schemeClr val="tx1"/>
                </a:solidFill>
              </a:rPr>
              <a:t>alstietį</a:t>
            </a:r>
          </a:p>
          <a:p>
            <a:pPr>
              <a:buClr>
                <a:srgbClr val="1F7BB6"/>
              </a:buClr>
            </a:pPr>
            <a:r>
              <a:rPr lang="lt-LT" sz="2100" b="1" dirty="0">
                <a:solidFill>
                  <a:prstClr val="black"/>
                </a:solidFill>
              </a:rPr>
              <a:t>Apie </a:t>
            </a:r>
            <a:r>
              <a:rPr lang="lt-LT" sz="2000" b="1" dirty="0">
                <a:solidFill>
                  <a:schemeClr val="tx1"/>
                </a:solidFill>
              </a:rPr>
              <a:t>ž</a:t>
            </a:r>
            <a:r>
              <a:rPr lang="lt-LT" sz="2000" b="1" dirty="0" smtClean="0">
                <a:solidFill>
                  <a:schemeClr val="tx1"/>
                </a:solidFill>
              </a:rPr>
              <a:t>mogelį</a:t>
            </a:r>
            <a:endParaRPr lang="lt-LT" sz="2000" b="1" u="sng" dirty="0">
              <a:solidFill>
                <a:schemeClr val="tx1"/>
              </a:solidFill>
            </a:endParaRPr>
          </a:p>
          <a:p>
            <a:pPr marL="0" lvl="0" indent="0">
              <a:buClr>
                <a:srgbClr val="1F7BB6"/>
              </a:buClr>
              <a:buNone/>
            </a:pPr>
            <a:r>
              <a:rPr lang="lt-LT" sz="2000" b="1" u="sng" dirty="0" smtClean="0">
                <a:solidFill>
                  <a:srgbClr val="FF0000"/>
                </a:solidFill>
              </a:rPr>
              <a:t>2.Ką reiškia posakis „dirbo, iš kailio nėrėsi“?</a:t>
            </a:r>
            <a:endParaRPr lang="lt-LT" sz="2100" b="1" u="sng" dirty="0" smtClean="0">
              <a:solidFill>
                <a:srgbClr val="FF0000"/>
              </a:solidFill>
            </a:endParaRP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Labai stengėsi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Nulupo kailius 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Užsidėjo kailinius</a:t>
            </a:r>
          </a:p>
          <a:p>
            <a:pPr marL="0" lv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3.Ką reiškia posakis „tuščia, nors dantis ant lentynos kabink“?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Nieko nėra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Visko pilna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Nusiimk ir pakabink dantis</a:t>
            </a:r>
          </a:p>
          <a:p>
            <a:pPr mar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4.Ką reiškia posakis „Diržus stipriau susiveržti“?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Diržą suveržti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Labai taupyti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Išlaidauti </a:t>
            </a:r>
          </a:p>
          <a:p>
            <a:pPr marL="0" lv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5. Koks valstietis buvo?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Turtingas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Neturtingas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Ligotas </a:t>
            </a:r>
          </a:p>
          <a:p>
            <a:pPr marL="0" lv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6. Ką darė beturtis dvare?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Kūlė javus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Kapojo malkas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Malė miltus</a:t>
            </a:r>
          </a:p>
          <a:p>
            <a:pPr marL="0" lv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7. Ką pamatė prie tilto juoduojant?</a:t>
            </a:r>
            <a:r>
              <a:rPr lang="lt-LT" sz="2100" b="1" dirty="0">
                <a:solidFill>
                  <a:prstClr val="black"/>
                </a:solidFill>
              </a:rPr>
              <a:t> </a:t>
            </a:r>
            <a:r>
              <a:rPr lang="lt-LT" sz="2100" b="1" dirty="0" smtClean="0">
                <a:solidFill>
                  <a:prstClr val="black"/>
                </a:solidFill>
              </a:rPr>
              <a:t>..................</a:t>
            </a:r>
            <a:endParaRPr lang="lt-LT" sz="2100" b="1" u="sng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8. Ką veikė senė?</a:t>
            </a:r>
            <a:endParaRPr lang="lt-LT" sz="2100" b="1" dirty="0">
              <a:solidFill>
                <a:schemeClr val="tx1"/>
              </a:solidFill>
            </a:endParaRP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Sėdėjo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Valgė duoną</a:t>
            </a:r>
          </a:p>
          <a:p>
            <a:pPr>
              <a:buClr>
                <a:srgbClr val="1F7BB6"/>
              </a:buClr>
            </a:pPr>
            <a:r>
              <a:rPr lang="lt-LT" sz="2100" b="1" dirty="0" smtClean="0">
                <a:solidFill>
                  <a:schemeClr val="tx1"/>
                </a:solidFill>
              </a:rPr>
              <a:t>Gijas verpė</a:t>
            </a:r>
          </a:p>
          <a:p>
            <a:pPr marL="0" indent="0">
              <a:buClr>
                <a:srgbClr val="1F7BB6"/>
              </a:buClr>
              <a:buNone/>
            </a:pPr>
            <a:r>
              <a:rPr lang="lt-LT" sz="2100" b="1" u="sng" dirty="0" smtClean="0">
                <a:solidFill>
                  <a:srgbClr val="FF0000"/>
                </a:solidFill>
              </a:rPr>
              <a:t>9. Kaip pasijuto valstietis</a:t>
            </a:r>
            <a:r>
              <a:rPr lang="lt-LT" sz="2100" b="1" dirty="0" smtClean="0">
                <a:solidFill>
                  <a:schemeClr val="tx1"/>
                </a:solidFill>
              </a:rPr>
              <a:t>?...................</a:t>
            </a:r>
          </a:p>
          <a:p>
            <a:pPr marL="0" indent="0">
              <a:buClr>
                <a:srgbClr val="1F7BB6"/>
              </a:buClr>
              <a:buNone/>
            </a:pPr>
            <a:r>
              <a:rPr lang="lt-LT" sz="2300" b="1" u="sng" dirty="0" smtClean="0">
                <a:solidFill>
                  <a:srgbClr val="FF0000"/>
                </a:solidFill>
              </a:rPr>
              <a:t>10. Ką reiškia posakiai „plaukai ant galvos atsistojo“, „kūnas pagaugais nuėjo“, „žadą atgavo“? </a:t>
            </a:r>
            <a:r>
              <a:rPr lang="lt-LT" sz="2300" b="1" dirty="0" smtClean="0">
                <a:solidFill>
                  <a:schemeClr val="tx1"/>
                </a:solidFill>
              </a:rPr>
              <a:t>....................</a:t>
            </a:r>
          </a:p>
          <a:p>
            <a:pPr marL="0" indent="0">
              <a:buClr>
                <a:srgbClr val="1F7BB6"/>
              </a:buClr>
              <a:buNone/>
            </a:pPr>
            <a:r>
              <a:rPr lang="lt-LT" sz="2300" b="1" u="sng" dirty="0" smtClean="0">
                <a:solidFill>
                  <a:srgbClr val="FF0000"/>
                </a:solidFill>
              </a:rPr>
              <a:t>11. Kas buvo ta senė?</a:t>
            </a:r>
          </a:p>
          <a:p>
            <a:pPr>
              <a:buClr>
                <a:srgbClr val="1F7BB6"/>
              </a:buClr>
            </a:pPr>
            <a:r>
              <a:rPr lang="lt-LT" sz="2300" b="1" dirty="0" smtClean="0">
                <a:solidFill>
                  <a:schemeClr val="tx1"/>
                </a:solidFill>
              </a:rPr>
              <a:t>Laimė</a:t>
            </a:r>
          </a:p>
          <a:p>
            <a:pPr>
              <a:buClr>
                <a:srgbClr val="1F7BB6"/>
              </a:buClr>
            </a:pPr>
            <a:r>
              <a:rPr lang="lt-LT" sz="2300" b="1" dirty="0" smtClean="0">
                <a:solidFill>
                  <a:schemeClr val="tx1"/>
                </a:solidFill>
              </a:rPr>
              <a:t>Meilė</a:t>
            </a:r>
          </a:p>
          <a:p>
            <a:pPr>
              <a:buClr>
                <a:srgbClr val="1F7BB6"/>
              </a:buClr>
            </a:pPr>
            <a:r>
              <a:rPr lang="lt-LT" sz="2300" b="1" dirty="0" smtClean="0">
                <a:solidFill>
                  <a:schemeClr val="tx1"/>
                </a:solidFill>
              </a:rPr>
              <a:t>Nelaimė </a:t>
            </a:r>
          </a:p>
          <a:p>
            <a:pPr marL="0" indent="0">
              <a:buClr>
                <a:srgbClr val="1F7BB6"/>
              </a:buClr>
              <a:buNone/>
            </a:pPr>
            <a:r>
              <a:rPr lang="lt-LT" sz="2300" b="1" dirty="0" smtClean="0">
                <a:solidFill>
                  <a:srgbClr val="FF0000"/>
                </a:solidFill>
              </a:rPr>
              <a:t>12. Kaip su savo nelaime pasielgė valstietis</a:t>
            </a:r>
            <a:r>
              <a:rPr lang="lt-LT" sz="2300" b="1" dirty="0" smtClean="0">
                <a:solidFill>
                  <a:schemeClr val="tx1"/>
                </a:solidFill>
              </a:rPr>
              <a:t>?...............................</a:t>
            </a:r>
          </a:p>
          <a:p>
            <a:pPr>
              <a:buClr>
                <a:srgbClr val="1F7BB6"/>
              </a:buClr>
            </a:pPr>
            <a:endParaRPr lang="lt-LT" b="1" u="sng" dirty="0">
              <a:solidFill>
                <a:srgbClr val="FF0000"/>
              </a:solidFill>
            </a:endParaRPr>
          </a:p>
          <a:p>
            <a:pPr>
              <a:buClr>
                <a:srgbClr val="1F7BB6"/>
              </a:buClr>
            </a:pPr>
            <a:endParaRPr lang="lt-LT" b="1" u="sng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18" y="5638800"/>
            <a:ext cx="197425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Pavasaris</Template>
  <TotalTime>1018</TotalTime>
  <Words>448</Words>
  <Application>Microsoft Office PowerPoint</Application>
  <PresentationFormat>Demonstracija ekrane (4:3)</PresentationFormat>
  <Paragraphs>194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Spring</vt:lpstr>
      <vt:lpstr>Dvibalsių rašyba ai, au, ei, ie, uo, ui </vt:lpstr>
      <vt:lpstr>Ką tik pamato, pats tuo pavirsta. Kas? </vt:lpstr>
      <vt:lpstr>TAISYKLĖ</vt:lpstr>
      <vt:lpstr>Į sąsiuvinius nusipieškite dvibalsių gėlytę ir per visą pamoką ją pildysite.</vt:lpstr>
      <vt:lpstr>Kurie 5 žodžiai turi dvibalsius?</vt:lpstr>
      <vt:lpstr>Kuris žodis netinka prie kitų?</vt:lpstr>
      <vt:lpstr>    Sugalvok ir taisyklingai ištark kuo daugiau žodžių su dvibalsiais</vt:lpstr>
      <vt:lpstr>Taisyklingai tardamas visus garsus perskaityk. Kurie žodžiai turi dvibalsius?</vt:lpstr>
      <vt:lpstr>KĄ SKAITEI AR SUPRATAI?</vt:lpstr>
      <vt:lpstr>Darbas grupėse</vt:lpstr>
      <vt:lpstr>Surask ir į atitinkamas vietas surašyk žodžius su dvibalsiais</vt:lpstr>
      <vt:lpstr>10 žodelių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ar g ?</dc:title>
  <dc:creator/>
  <cp:lastModifiedBy>Ingrida</cp:lastModifiedBy>
  <cp:revision>179</cp:revision>
  <dcterms:created xsi:type="dcterms:W3CDTF">2006-08-16T00:00:00Z</dcterms:created>
  <dcterms:modified xsi:type="dcterms:W3CDTF">2014-02-04T11:44:08Z</dcterms:modified>
</cp:coreProperties>
</file>