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CDD2"/>
    <a:srgbClr val="FF33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33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9495B8-AF69-41BB-968B-67888B9B15D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5" name="Picture 13" descr="1089h95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239000" cy="2438400"/>
          </a:xfrm>
        </p:spPr>
        <p:txBody>
          <a:bodyPr/>
          <a:lstStyle>
            <a:lvl1pPr algn="ctr">
              <a:defRPr sz="89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267200"/>
            <a:ext cx="6172200" cy="1600200"/>
          </a:xfrm>
        </p:spPr>
        <p:txBody>
          <a:bodyPr/>
          <a:lstStyle>
            <a:lvl1pPr marL="0" indent="0" algn="ctr">
              <a:buFontTx/>
              <a:buNone/>
              <a:defRPr sz="5400" b="1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0F9C1-1E77-4FD7-BAE1-BFA7FE3CB6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400800" y="685800"/>
            <a:ext cx="1981200" cy="5334000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685800"/>
            <a:ext cx="5791200" cy="5334000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C973F9-16EB-4C8C-8AA6-80022B43EE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94763A-F699-4243-A82A-080B14F7E3B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A6F44B-A994-4DDA-A81D-D766DC0FB0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33400" y="2057400"/>
            <a:ext cx="3848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33900" y="2057400"/>
            <a:ext cx="38481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AB4BC-7D1A-49AF-BC40-F1C1DF6149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5ACAE-ABDE-460F-AB38-B3E70F8F02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189E9-F731-4684-BFDB-58202BCE03D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D93DC-6911-4E20-B3AC-A449620B1DF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5583FE-D095-40E7-A655-1C4AC7E478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EE0B7-875C-49F2-A395-B23E5F5DA0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1089h9514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85800"/>
            <a:ext cx="7924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2057400"/>
            <a:ext cx="7848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13525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286000" y="6629400"/>
            <a:ext cx="487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r>
              <a:rPr lang="en-US"/>
              <a:t>Free powerpoint template: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553200"/>
            <a:ext cx="152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fld id="{DDF850C7-DE8E-447A-B247-5C9E348EB0C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800" b="1">
          <a:solidFill>
            <a:schemeClr val="bg1"/>
          </a:solidFill>
          <a:latin typeface="Rage Italic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44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bg1"/>
        </a:buClr>
        <a:buChar char="–"/>
        <a:defRPr sz="40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•"/>
        <a:defRPr sz="36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–"/>
        <a:defRPr sz="32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32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32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32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32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1"/>
        </a:buClr>
        <a:buChar char="»"/>
        <a:defRPr sz="3200">
          <a:solidFill>
            <a:schemeClr val="bg1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orldofteaching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100" b="1"/>
              <a:t>Formulas for Geometry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Mr. Ryan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66713" y="6202363"/>
            <a:ext cx="40528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en-GB" sz="1200"/>
              <a:t>Visit </a:t>
            </a:r>
            <a:r>
              <a:rPr lang="en-GB" sz="1200">
                <a:hlinkClick r:id="rId2"/>
              </a:rPr>
              <a:t>www.worldofteaching.com</a:t>
            </a:r>
            <a:r>
              <a:rPr lang="en-GB" sz="1200"/>
              <a:t> for more free powerpoints</a:t>
            </a: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10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6A810-3847-436D-8884-5F620EFEA796}" type="slidenum">
              <a:rPr lang="en-US"/>
              <a:pPr/>
              <a:t>10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Square/Rectangle Formula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981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/>
              <a:t>Perimeter=2(Length+Width)</a:t>
            </a:r>
          </a:p>
          <a:p>
            <a:pPr>
              <a:lnSpc>
                <a:spcPct val="80000"/>
              </a:lnSpc>
            </a:pPr>
            <a:r>
              <a:rPr lang="en-US" sz="3200"/>
              <a:t>P= 2(25+14)                      P=2(20+20)</a:t>
            </a:r>
          </a:p>
          <a:p>
            <a:pPr>
              <a:lnSpc>
                <a:spcPct val="80000"/>
              </a:lnSpc>
            </a:pPr>
            <a:r>
              <a:rPr lang="en-US" sz="3200"/>
              <a:t>P= 50+28			     P=40+40</a:t>
            </a:r>
          </a:p>
          <a:p>
            <a:pPr>
              <a:lnSpc>
                <a:spcPct val="80000"/>
              </a:lnSpc>
            </a:pPr>
            <a:r>
              <a:rPr lang="en-US" sz="3200"/>
              <a:t>P= 78				     P=80	</a:t>
            </a:r>
          </a:p>
          <a:p>
            <a:pPr>
              <a:lnSpc>
                <a:spcPct val="80000"/>
              </a:lnSpc>
            </a:pPr>
            <a:endParaRPr lang="en-US" sz="32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066800" y="4419600"/>
            <a:ext cx="2743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609600" y="5105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14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2209800" y="6096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6172200" y="4572000"/>
            <a:ext cx="12954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6629400" y="5943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8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A61B7-8EF0-43B4-AAEF-84471F2E38DE}" type="slidenum">
              <a:rPr lang="en-US"/>
              <a:pPr/>
              <a:t>11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shapes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066800"/>
          </a:xfrm>
        </p:spPr>
        <p:txBody>
          <a:bodyPr/>
          <a:lstStyle/>
          <a:p>
            <a:r>
              <a:rPr lang="en-US"/>
              <a:t>Just add up EACH segment</a:t>
            </a:r>
          </a:p>
        </p:txBody>
      </p:sp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3733800" y="3962400"/>
            <a:ext cx="1676400" cy="16002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276600" y="4572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10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898525" y="5980113"/>
            <a:ext cx="6051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 sides, each side 10 so 10+10+10+10+10+10+10+10=80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23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F12BFD-2AE1-4085-90A7-6C4A40373510}" type="slidenum">
              <a:rPr lang="en-US"/>
              <a:pPr/>
              <a:t>12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Odd shapes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06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/>
              <a:t>Count ALL sides</a:t>
            </a:r>
          </a:p>
          <a:p>
            <a:pPr>
              <a:lnSpc>
                <a:spcPct val="80000"/>
              </a:lnSpc>
            </a:pPr>
            <a:r>
              <a:rPr lang="en-US" sz="2400"/>
              <a:t>Remember if one side blank, it’s equal to its opposite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990600" y="4572000"/>
            <a:ext cx="2057400" cy="1676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1524000" y="3657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828800" y="61722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410200" y="4572000"/>
            <a:ext cx="19812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5943600" y="36576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>
            <a:off x="2209800" y="6019800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V="1">
            <a:off x="2743200" y="4267200"/>
            <a:ext cx="2286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 flipV="1">
            <a:off x="1143000" y="44196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V="1">
            <a:off x="2133600" y="34290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6400" name="Text Box 16"/>
          <p:cNvSpPr txBox="1">
            <a:spLocks noChangeArrowheads="1"/>
          </p:cNvSpPr>
          <p:nvPr/>
        </p:nvSpPr>
        <p:spPr bwMode="auto">
          <a:xfrm>
            <a:off x="7680325" y="53705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  <p:sp>
        <p:nvSpPr>
          <p:cNvPr id="16401" name="Text Box 17"/>
          <p:cNvSpPr txBox="1">
            <a:spLocks noChangeArrowheads="1"/>
          </p:cNvSpPr>
          <p:nvPr/>
        </p:nvSpPr>
        <p:spPr bwMode="auto">
          <a:xfrm>
            <a:off x="7146925" y="3922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1355725" y="2932113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25+25=50 (for Length)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7162800" y="5486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>
            <a:off x="6629400" y="41910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5791200" y="41910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H="1">
            <a:off x="5105400" y="53340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6407" name="Text Box 23"/>
          <p:cNvSpPr txBox="1">
            <a:spLocks noChangeArrowheads="1"/>
          </p:cNvSpPr>
          <p:nvPr/>
        </p:nvSpPr>
        <p:spPr bwMode="auto">
          <a:xfrm>
            <a:off x="5470525" y="2855913"/>
            <a:ext cx="2863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15+5+15+5=40 (for Width)</a:t>
            </a:r>
          </a:p>
        </p:txBody>
      </p: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3794125" y="6056313"/>
            <a:ext cx="15621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Perimeter=90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F96640-85BC-4D2E-A442-855872D8FD95}" type="slidenum">
              <a:rPr lang="en-US"/>
              <a:pPr/>
              <a:t>13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Area is the ENTIRE INSIDE of a shape</a:t>
            </a:r>
          </a:p>
          <a:p>
            <a:r>
              <a:rPr lang="en-US"/>
              <a:t>It is always measured in “squares” (sq. inch, sq ft)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1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D66FAE-53D4-499E-BAAA-6A63039CAEE9}" type="slidenum">
              <a:rPr lang="en-US"/>
              <a:pPr/>
              <a:t>14</a:t>
            </a:fld>
            <a:endParaRPr lang="en-US"/>
          </a:p>
        </p:txBody>
      </p:sp>
      <p:sp>
        <p:nvSpPr>
          <p:cNvPr id="18443" name="Rectangle 11"/>
          <p:cNvSpPr>
            <a:spLocks noChangeArrowheads="1"/>
          </p:cNvSpPr>
          <p:nvPr/>
        </p:nvSpPr>
        <p:spPr bwMode="auto">
          <a:xfrm>
            <a:off x="5334000" y="3124200"/>
            <a:ext cx="2895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83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Square units means that “that” many squares fit inside that shape (if measured in feet…it’s feet…if meters…it’s meters.  In this example the area is 4 square units…note 4 squares fit)</a:t>
            </a:r>
          </a:p>
        </p:txBody>
      </p:sp>
      <p:sp>
        <p:nvSpPr>
          <p:cNvPr id="18437" name="AutoShape 5" descr="1sqrect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lt-LT"/>
          </a:p>
        </p:txBody>
      </p:sp>
      <p:sp>
        <p:nvSpPr>
          <p:cNvPr id="18439" name="AutoShape 7" descr="1sqrect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lt-LT"/>
          </a:p>
        </p:txBody>
      </p:sp>
      <p:sp>
        <p:nvSpPr>
          <p:cNvPr id="18441" name="AutoShape 9" descr="1sqrect"/>
          <p:cNvSpPr>
            <a:spLocks noChangeAspect="1" noChangeArrowheads="1"/>
          </p:cNvSpPr>
          <p:nvPr/>
        </p:nvSpPr>
        <p:spPr bwMode="auto">
          <a:xfrm>
            <a:off x="5943600" y="3657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r>
              <a:rPr lang="en-US"/>
              <a:t>1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685800" y="3276600"/>
            <a:ext cx="31242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6781800" y="3200400"/>
            <a:ext cx="0" cy="2743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5334000" y="4572000"/>
            <a:ext cx="289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1295400" y="6096000"/>
            <a:ext cx="1822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 units (ft, in, m)</a:t>
            </a:r>
          </a:p>
        </p:txBody>
      </p:sp>
      <p:sp>
        <p:nvSpPr>
          <p:cNvPr id="18448" name="Text Box 16"/>
          <p:cNvSpPr txBox="1">
            <a:spLocks noChangeArrowheads="1"/>
          </p:cNvSpPr>
          <p:nvPr/>
        </p:nvSpPr>
        <p:spPr bwMode="auto">
          <a:xfrm>
            <a:off x="7315200" y="36576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943600" y="4953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8450" name="Text Box 18"/>
          <p:cNvSpPr txBox="1">
            <a:spLocks noChangeArrowheads="1"/>
          </p:cNvSpPr>
          <p:nvPr/>
        </p:nvSpPr>
        <p:spPr bwMode="auto">
          <a:xfrm>
            <a:off x="7315200" y="5029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11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652C6-3EE6-45E6-A807-A1013EBA6A57}" type="slidenum">
              <a:rPr lang="en-US"/>
              <a:pPr/>
              <a:t>15</a:t>
            </a:fld>
            <a:endParaRPr lang="en-US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Area of Squares/Rectangles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143000"/>
          </a:xfrm>
        </p:spPr>
        <p:txBody>
          <a:bodyPr/>
          <a:lstStyle/>
          <a:p>
            <a:r>
              <a:rPr lang="en-US"/>
              <a:t>Length x Width=Area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685800" y="3200400"/>
            <a:ext cx="31242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lt-LT"/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5334000" y="3124200"/>
            <a:ext cx="2895600" cy="2743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6705600" y="32004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5410200" y="44196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4022725" y="46085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2</a:t>
            </a:r>
          </a:p>
        </p:txBody>
      </p:sp>
      <p:sp>
        <p:nvSpPr>
          <p:cNvPr id="19466" name="Text Box 10"/>
          <p:cNvSpPr txBox="1">
            <a:spLocks noChangeArrowheads="1"/>
          </p:cNvSpPr>
          <p:nvPr/>
        </p:nvSpPr>
        <p:spPr bwMode="auto">
          <a:xfrm>
            <a:off x="2743200" y="6019800"/>
            <a:ext cx="3898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Length(2) xWidth(2) = 4 square units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906CA-5E72-449A-9D30-93EE65AFEF67}" type="slidenum">
              <a:rPr lang="en-US"/>
              <a:pPr/>
              <a:t>16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Parallelogram Area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Same idea as squares &amp; rectangles, but they change the words to Base (length:bottom of shape) and height (width)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14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C63BF-F94C-408D-ACD8-7DDEA9C51D16}" type="slidenum">
              <a:rPr lang="en-US"/>
              <a:pPr/>
              <a:t>17</a:t>
            </a:fld>
            <a:endParaRPr lang="en-US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Parallelogram Area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Area=Base x Height</a:t>
            </a:r>
          </a:p>
          <a:p>
            <a:pPr>
              <a:lnSpc>
                <a:spcPct val="90000"/>
              </a:lnSpc>
            </a:pPr>
            <a:r>
              <a:rPr lang="en-US"/>
              <a:t>(Area=length x width)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2895600" y="4038600"/>
            <a:ext cx="2133600" cy="1371600"/>
          </a:xfrm>
          <a:prstGeom prst="parallelogram">
            <a:avLst>
              <a:gd name="adj" fmla="val 3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3184525" y="5751513"/>
            <a:ext cx="1631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BASE (length)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581400" y="4648200"/>
            <a:ext cx="1593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Height (width)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3641725" y="5446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3810000" y="42672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953000" y="6096000"/>
            <a:ext cx="3048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Base 8 x Height 5 = Area 40</a:t>
            </a:r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3505200" y="4114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21515" name="Text Box 11"/>
          <p:cNvSpPr txBox="1">
            <a:spLocks noChangeArrowheads="1"/>
          </p:cNvSpPr>
          <p:nvPr/>
        </p:nvSpPr>
        <p:spPr bwMode="auto">
          <a:xfrm>
            <a:off x="5638800" y="4038600"/>
            <a:ext cx="26987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The diagonal line is NOT</a:t>
            </a:r>
          </a:p>
          <a:p>
            <a:r>
              <a:rPr lang="en-US"/>
              <a:t>the height!!!</a:t>
            </a: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4953000" y="4419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8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09CA5-24B7-4255-BC23-1E97280E8C5D}" type="slidenum">
              <a:rPr lang="en-US"/>
              <a:pPr/>
              <a:t>18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REAL formula for area of squares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Area= S^2</a:t>
            </a:r>
          </a:p>
          <a:p>
            <a:r>
              <a:rPr lang="en-US"/>
              <a:t>Area= Side x Side (side squared) (just a different way of saying length x width)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1828800" y="48768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895600" y="5105400"/>
            <a:ext cx="10858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Side one</a:t>
            </a: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1828800" y="6019800"/>
            <a:ext cx="106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Side two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8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7F15-E918-4094-B6E9-2960EE401303}" type="slidenum">
              <a:rPr lang="en-US"/>
              <a:pPr/>
              <a:t>19</a:t>
            </a:fld>
            <a:endParaRPr lang="en-US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/>
              <a:t>Different Names/Same idea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Length x Width = Area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Side x Side = Area</a:t>
            </a: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Base x Height = Area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781800" y="35052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6781800" y="1981200"/>
            <a:ext cx="16002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6705600" y="4876800"/>
            <a:ext cx="1214438" cy="914400"/>
          </a:xfrm>
          <a:prstGeom prst="parallelogram">
            <a:avLst>
              <a:gd name="adj" fmla="val 332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05A2E-9642-46B7-BD14-92E7DE1D6F27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Don’t Get Scared!!!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Evil mathematicians have created formulas to save you time.  But, they always change the letters of the formulas to scare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1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1853B-0256-46E8-B0A5-5CB9053C3281}" type="slidenum">
              <a:rPr lang="en-US"/>
              <a:pPr/>
              <a:t>20</a:t>
            </a:fld>
            <a:endParaRPr lang="en-US"/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 of a Triangle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2514600"/>
          </a:xfrm>
        </p:spPr>
        <p:txBody>
          <a:bodyPr/>
          <a:lstStyle/>
          <a:p>
            <a:r>
              <a:rPr lang="en-US"/>
              <a:t>½ Base x Height = Area</a:t>
            </a:r>
          </a:p>
          <a:p>
            <a:r>
              <a:rPr lang="en-US"/>
              <a:t>(It’s ½ because ½ of the “square” is missing)</a:t>
            </a:r>
          </a:p>
        </p:txBody>
      </p:sp>
      <p:sp>
        <p:nvSpPr>
          <p:cNvPr id="24580" name="AutoShape 4"/>
          <p:cNvSpPr>
            <a:spLocks noChangeArrowheads="1"/>
          </p:cNvSpPr>
          <p:nvPr/>
        </p:nvSpPr>
        <p:spPr bwMode="auto">
          <a:xfrm>
            <a:off x="1143000" y="4724400"/>
            <a:ext cx="1676400" cy="15240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4581" name="AutoShape 5"/>
          <p:cNvSpPr>
            <a:spLocks noChangeArrowheads="1"/>
          </p:cNvSpPr>
          <p:nvPr/>
        </p:nvSpPr>
        <p:spPr bwMode="auto">
          <a:xfrm>
            <a:off x="7391400" y="3200400"/>
            <a:ext cx="914400" cy="914400"/>
          </a:xfrm>
          <a:prstGeom prst="rtTriangl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7451725" y="43037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Base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689725" y="36941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Height</a:t>
            </a:r>
          </a:p>
        </p:txBody>
      </p:sp>
      <p:sp>
        <p:nvSpPr>
          <p:cNvPr id="24584" name="Line 8"/>
          <p:cNvSpPr>
            <a:spLocks noChangeShapeType="1"/>
          </p:cNvSpPr>
          <p:nvPr/>
        </p:nvSpPr>
        <p:spPr bwMode="auto">
          <a:xfrm>
            <a:off x="1981200" y="48006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24585" name="AutoShape 9"/>
          <p:cNvSpPr>
            <a:spLocks noChangeArrowheads="1"/>
          </p:cNvSpPr>
          <p:nvPr/>
        </p:nvSpPr>
        <p:spPr bwMode="auto">
          <a:xfrm>
            <a:off x="2133600" y="54102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3260725" y="5370513"/>
            <a:ext cx="8445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Height</a:t>
            </a:r>
          </a:p>
        </p:txBody>
      </p:sp>
      <p:sp>
        <p:nvSpPr>
          <p:cNvPr id="24587" name="Text Box 11"/>
          <p:cNvSpPr txBox="1">
            <a:spLocks noChangeArrowheads="1"/>
          </p:cNvSpPr>
          <p:nvPr/>
        </p:nvSpPr>
        <p:spPr bwMode="auto">
          <a:xfrm>
            <a:off x="2041525" y="628491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Base</a:t>
            </a: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7680325" y="46847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6842125" y="40751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4784725" y="5522913"/>
            <a:ext cx="26035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½ Base x Height = Area</a:t>
            </a:r>
          </a:p>
          <a:p>
            <a:r>
              <a:rPr lang="en-US"/>
              <a:t>½ (8)     x     5     = Area</a:t>
            </a:r>
          </a:p>
          <a:p>
            <a:r>
              <a:rPr lang="en-US"/>
              <a:t>   4        x      5    = 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30ECC-92DD-4C65-93E5-C428D38ABF4C}" type="slidenum">
              <a:rPr lang="en-US"/>
              <a:pPr/>
              <a:t>21</a:t>
            </a:fld>
            <a:endParaRPr lang="en-US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 of a Circle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Pi= 3.14</a:t>
            </a:r>
          </a:p>
          <a:p>
            <a:r>
              <a:rPr lang="en-US"/>
              <a:t>Radius: from center (origin) of circle to ANY side</a:t>
            </a:r>
          </a:p>
          <a:p>
            <a:r>
              <a:rPr lang="en-US"/>
              <a:t>Area= pi x (Radius x Radius)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10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FBF4AD-C4C5-4C02-909F-715C15DD1883}" type="slidenum">
              <a:rPr lang="en-US"/>
              <a:pPr/>
              <a:t>22</a:t>
            </a:fld>
            <a:endParaRPr lang="en-US"/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Circumference of a Circle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3124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200"/>
              <a:t>Perimeter/Circumference = pi x diameter</a:t>
            </a:r>
          </a:p>
          <a:p>
            <a:pPr>
              <a:lnSpc>
                <a:spcPct val="80000"/>
              </a:lnSpc>
            </a:pPr>
            <a:r>
              <a:rPr lang="en-US" sz="3200"/>
              <a:t>Pi is always 3.14</a:t>
            </a:r>
          </a:p>
          <a:p>
            <a:pPr>
              <a:lnSpc>
                <a:spcPct val="80000"/>
              </a:lnSpc>
            </a:pPr>
            <a:r>
              <a:rPr lang="en-US" sz="3200"/>
              <a:t>Circumference is a fancy name for perimeter</a:t>
            </a:r>
          </a:p>
          <a:p>
            <a:pPr>
              <a:lnSpc>
                <a:spcPct val="80000"/>
              </a:lnSpc>
            </a:pPr>
            <a:r>
              <a:rPr lang="en-US" sz="3200"/>
              <a:t>The diameter is  a line from one side to the other side of a circle through its origin (It’s twice the radius)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7543800" y="44958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7543800" y="49530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2895600" y="5410200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27655" name="Line 7"/>
          <p:cNvSpPr>
            <a:spLocks noChangeShapeType="1"/>
          </p:cNvSpPr>
          <p:nvPr/>
        </p:nvSpPr>
        <p:spPr bwMode="auto">
          <a:xfrm>
            <a:off x="3352800" y="58674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4251325" y="5599113"/>
            <a:ext cx="424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If the radius is 5, then the diameter is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11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E144B-4A46-4AB0-8990-9CDECDA39230}" type="slidenum">
              <a:rPr lang="en-US"/>
              <a:pPr/>
              <a:t>23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Area of a circle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52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Area = piR^2</a:t>
            </a:r>
          </a:p>
          <a:p>
            <a:pPr>
              <a:lnSpc>
                <a:spcPct val="90000"/>
              </a:lnSpc>
            </a:pPr>
            <a:r>
              <a:rPr lang="en-US"/>
              <a:t>Pi = 3.14   and R=Radius</a:t>
            </a:r>
          </a:p>
        </p:txBody>
      </p:sp>
      <p:sp>
        <p:nvSpPr>
          <p:cNvPr id="26628" name="Oval 4"/>
          <p:cNvSpPr>
            <a:spLocks noChangeArrowheads="1"/>
          </p:cNvSpPr>
          <p:nvPr/>
        </p:nvSpPr>
        <p:spPr bwMode="auto">
          <a:xfrm>
            <a:off x="3810000" y="3581400"/>
            <a:ext cx="2057400" cy="1828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lt-LT"/>
          </a:p>
        </p:txBody>
      </p:sp>
      <p:sp>
        <p:nvSpPr>
          <p:cNvPr id="26629" name="Line 5"/>
          <p:cNvSpPr>
            <a:spLocks noChangeShapeType="1"/>
          </p:cNvSpPr>
          <p:nvPr/>
        </p:nvSpPr>
        <p:spPr bwMode="auto">
          <a:xfrm>
            <a:off x="4800600" y="44958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lt-LT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800600" y="4572000"/>
            <a:ext cx="89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Radius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5181600" y="4191000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26634" name="Text Box 10"/>
          <p:cNvSpPr txBox="1">
            <a:spLocks noChangeArrowheads="1"/>
          </p:cNvSpPr>
          <p:nvPr/>
        </p:nvSpPr>
        <p:spPr bwMode="auto">
          <a:xfrm>
            <a:off x="762000" y="5943600"/>
            <a:ext cx="2133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Area=3.14 x (5 x 5)</a:t>
            </a:r>
          </a:p>
        </p:txBody>
      </p:sp>
      <p:sp>
        <p:nvSpPr>
          <p:cNvPr id="26635" name="Text Box 11"/>
          <p:cNvSpPr txBox="1">
            <a:spLocks noChangeArrowheads="1"/>
          </p:cNvSpPr>
          <p:nvPr/>
        </p:nvSpPr>
        <p:spPr bwMode="auto">
          <a:xfrm>
            <a:off x="5394325" y="5903913"/>
            <a:ext cx="2374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Perimeter = 3.14 x 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F4CD4-2871-4CEC-95CA-60B636EEEFA3}" type="slidenum">
              <a:rPr lang="en-US"/>
              <a:pPr/>
              <a:t>24</a:t>
            </a:fld>
            <a:endParaRPr lang="en-US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You’re Done		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4000"/>
              <a:t>Squares, rectangles and parallelograms area are almost the same (LxW)</a:t>
            </a:r>
          </a:p>
          <a:p>
            <a:pPr>
              <a:lnSpc>
                <a:spcPct val="80000"/>
              </a:lnSpc>
            </a:pPr>
            <a:r>
              <a:rPr lang="en-US" sz="4000"/>
              <a:t>Triangles are ½ cause your missing ½</a:t>
            </a:r>
          </a:p>
          <a:p>
            <a:pPr>
              <a:lnSpc>
                <a:spcPct val="80000"/>
              </a:lnSpc>
            </a:pPr>
            <a:r>
              <a:rPr lang="en-US" sz="4000"/>
              <a:t>Circles have fancy names, but just follow the formula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64D9-405C-4A08-BB8A-FD6B689361B5}" type="slidenum">
              <a:rPr lang="en-US"/>
              <a:pPr/>
              <a:t>25</a:t>
            </a:fld>
            <a:endParaRPr lang="en-US"/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ym typeface="Wingdings" pitchFamily="2" charset="2"/>
              </a:rPr>
              <a:t></a:t>
            </a: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For most tests you will have the formulas given to you.  Just remember which one to use for which shape and you’ll do fine.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8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185E95-C549-4748-B29C-EC1431F5ED7E}" type="slidenum">
              <a:rPr lang="en-US"/>
              <a:pPr/>
              <a:t>3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Perimeter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Any shape’s “perimeter” is the outside of the shape…like a fence around a yard.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1066800" y="4953000"/>
            <a:ext cx="914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4114800" y="4953000"/>
            <a:ext cx="914400" cy="9144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6705600" y="4953000"/>
            <a:ext cx="1057275" cy="914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B29D0-1680-4B53-92A7-289CF56CEDF3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Perimeter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To calculate the perimeter of any shape, just add up “each” line segment of the “fence”.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13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719B89-B366-427F-A41B-93BAC26CF954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Perimeter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Triangles have 3 sides…add up each sides length.</a:t>
            </a:r>
          </a:p>
        </p:txBody>
      </p:sp>
      <p:sp>
        <p:nvSpPr>
          <p:cNvPr id="9220" name="AutoShape 4"/>
          <p:cNvSpPr>
            <a:spLocks noChangeArrowheads="1"/>
          </p:cNvSpPr>
          <p:nvPr/>
        </p:nvSpPr>
        <p:spPr bwMode="auto">
          <a:xfrm>
            <a:off x="3200400" y="3505200"/>
            <a:ext cx="1828800" cy="1676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2133600" y="4191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4953000" y="41148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3810000" y="51816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lt-LT"/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1524000" y="43434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096000" y="4191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3505200" y="6096000"/>
            <a:ext cx="30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8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775325" y="5903913"/>
            <a:ext cx="2454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8+8+8=24</a:t>
            </a:r>
          </a:p>
          <a:p>
            <a:r>
              <a:rPr lang="en-US"/>
              <a:t>The Perimeter is 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1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C12DE-B9E6-42FB-AED1-6E2C0C392F82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Perimeter	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 square has 4 sides of a fence</a:t>
            </a:r>
          </a:p>
        </p:txBody>
      </p:sp>
      <p:sp>
        <p:nvSpPr>
          <p:cNvPr id="10244" name="AutoShape 4"/>
          <p:cNvSpPr>
            <a:spLocks noChangeArrowheads="1"/>
          </p:cNvSpPr>
          <p:nvPr/>
        </p:nvSpPr>
        <p:spPr bwMode="auto">
          <a:xfrm rot="2740747">
            <a:off x="3013076" y="3751262"/>
            <a:ext cx="2133600" cy="21177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2362200" y="4572000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4876800" y="4648200"/>
            <a:ext cx="976313" cy="485775"/>
          </a:xfrm>
          <a:prstGeom prst="lef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3810000" y="55626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lt-LT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3657600" y="29718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endParaRPr lang="lt-LT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905000" y="47244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5867400" y="48006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114800" y="6096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4327525" y="2932113"/>
            <a:ext cx="438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6324600" y="5867400"/>
            <a:ext cx="1987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12+12+12+12=48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44AC9-3DAE-4354-9969-580F74992498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Perimeter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Sometimes, problems may only give you two measurements for a square or rectangle.</a:t>
            </a:r>
          </a:p>
          <a:p>
            <a:pPr>
              <a:lnSpc>
                <a:spcPct val="90000"/>
              </a:lnSpc>
            </a:pPr>
            <a:r>
              <a:rPr lang="en-US"/>
              <a:t>No problem…use the formula for squares/rectangles (only!)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5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5BCD0-7C67-4DD6-A7F4-CD909A1BAAA5}" type="slidenum">
              <a:rPr lang="en-US"/>
              <a:pPr/>
              <a:t>8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Remember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4419600"/>
          </a:xfrm>
        </p:spPr>
        <p:txBody>
          <a:bodyPr/>
          <a:lstStyle/>
          <a:p>
            <a:r>
              <a:rPr lang="en-US" sz="3200"/>
              <a:t>Squares ALL sides are equal…so if they give you one side, you know ALL the sides</a:t>
            </a:r>
          </a:p>
          <a:p>
            <a:r>
              <a:rPr lang="en-US" sz="3200"/>
              <a:t>Length=the Largest side</a:t>
            </a:r>
          </a:p>
          <a:p>
            <a:r>
              <a:rPr lang="en-US" sz="3200"/>
              <a:t>If they “leave” numbers out, they are equal to their opposite side.  If they give you the bottom of a square/rectangle type shape then the top is the same</a:t>
            </a:r>
          </a:p>
          <a:p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powerpoint template: www.brainybetty.com</a:t>
            </a:r>
          </a:p>
        </p:txBody>
      </p:sp>
      <p:sp>
        <p:nvSpPr>
          <p:cNvPr id="8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CEB54-AE30-4405-BFD4-0127C4722162}" type="slidenum">
              <a:rPr lang="en-US"/>
              <a:pPr/>
              <a:t>9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Same!!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848600" cy="1066800"/>
          </a:xfrm>
        </p:spPr>
        <p:txBody>
          <a:bodyPr/>
          <a:lstStyle/>
          <a:p>
            <a:r>
              <a:rPr lang="en-US" sz="4000"/>
              <a:t>If the bottom is 15…the top is…</a:t>
            </a:r>
          </a:p>
        </p:txBody>
      </p:sp>
      <p:sp>
        <p:nvSpPr>
          <p:cNvPr id="14340" name="AutoShape 4"/>
          <p:cNvSpPr>
            <a:spLocks noChangeArrowheads="1"/>
          </p:cNvSpPr>
          <p:nvPr/>
        </p:nvSpPr>
        <p:spPr bwMode="auto">
          <a:xfrm>
            <a:off x="2514600" y="4114800"/>
            <a:ext cx="3124200" cy="175260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lt-LT"/>
          </a:p>
        </p:txBody>
      </p:sp>
      <p:cxnSp>
        <p:nvCxnSpPr>
          <p:cNvPr id="14343" name="AutoShape 7"/>
          <p:cNvCxnSpPr>
            <a:cxnSpLocks noChangeShapeType="1"/>
          </p:cNvCxnSpPr>
          <p:nvPr/>
        </p:nvCxnSpPr>
        <p:spPr bwMode="auto">
          <a:xfrm>
            <a:off x="2514600" y="6096000"/>
            <a:ext cx="3276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</p:cxn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810000" y="60960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ign6">
  <a:themeElements>
    <a:clrScheme name="Design6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6">
      <a:majorFont>
        <a:latin typeface="Rage Italic"/>
        <a:ea typeface=""/>
        <a:cs typeface=""/>
      </a:majorFont>
      <a:minorFont>
        <a:latin typeface="Rage Ital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Design6</Template>
  <TotalTime>186</TotalTime>
  <Words>828</Words>
  <Application>Microsoft Office PowerPoint</Application>
  <PresentationFormat>Demonstracija ekrane (4:3)</PresentationFormat>
  <Paragraphs>174</Paragraphs>
  <Slides>25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25</vt:i4>
      </vt:variant>
    </vt:vector>
  </HeadingPairs>
  <TitlesOfParts>
    <vt:vector size="30" baseType="lpstr">
      <vt:lpstr>Arial</vt:lpstr>
      <vt:lpstr>Rage Italic</vt:lpstr>
      <vt:lpstr>Verdana</vt:lpstr>
      <vt:lpstr>Wingdings</vt:lpstr>
      <vt:lpstr>Design6</vt:lpstr>
      <vt:lpstr>Formulas for Geometry</vt:lpstr>
      <vt:lpstr>Don’t Get Scared!!!</vt:lpstr>
      <vt:lpstr>Perimeter</vt:lpstr>
      <vt:lpstr>Perimeter</vt:lpstr>
      <vt:lpstr>Perimeter</vt:lpstr>
      <vt:lpstr>Perimeter </vt:lpstr>
      <vt:lpstr>Perimeter</vt:lpstr>
      <vt:lpstr>Remember</vt:lpstr>
      <vt:lpstr>The Same!!</vt:lpstr>
      <vt:lpstr>Square/Rectangle Formula</vt:lpstr>
      <vt:lpstr>Other shapes</vt:lpstr>
      <vt:lpstr>Odd shapes</vt:lpstr>
      <vt:lpstr>Area</vt:lpstr>
      <vt:lpstr>AREA</vt:lpstr>
      <vt:lpstr>Area of Squares/Rectangles</vt:lpstr>
      <vt:lpstr>Parallelogram Area</vt:lpstr>
      <vt:lpstr>Parallelogram Area</vt:lpstr>
      <vt:lpstr>REAL formula for area of squares</vt:lpstr>
      <vt:lpstr>Different Names/Same idea</vt:lpstr>
      <vt:lpstr>Area of a Triangle</vt:lpstr>
      <vt:lpstr>Area of a Circle</vt:lpstr>
      <vt:lpstr>Circumference of a Circle</vt:lpstr>
      <vt:lpstr>Area of a circle</vt:lpstr>
      <vt:lpstr>You’re Done  </vt:lpstr>
      <vt:lpstr>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 for Geometry</dc:title>
  <dc:creator>Mr. Ryan</dc:creator>
  <cp:lastModifiedBy>GEDIMINAS</cp:lastModifiedBy>
  <cp:revision>15</cp:revision>
  <dcterms:created xsi:type="dcterms:W3CDTF">2006-02-13T01:42:33Z</dcterms:created>
  <dcterms:modified xsi:type="dcterms:W3CDTF">2013-05-02T18:01:04Z</dcterms:modified>
</cp:coreProperties>
</file>