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1" r:id="rId4"/>
    <p:sldId id="258" r:id="rId5"/>
    <p:sldId id="259" r:id="rId6"/>
    <p:sldId id="260"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Šviesus stilius 3 – paryškinima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Šviesus stilius 3 – paryškinimas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Šviesus stilius 3 – paryškinima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3" name="Stačiakampis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Stačiakampis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Stačiakampis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ačiakampis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Stačiakampis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Suapvalintas stačiakamp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Suapvalintas stačiakamp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tačiakampis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Stačiakampis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ačiakampis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Stačiakampis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Antraštė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lt-LT" smtClean="0"/>
              <a:t>Spustelėkite, jei norite keisite ruoš. pav. stilių</a:t>
            </a:r>
            <a:endParaRPr kumimoji="0" lang="en-US"/>
          </a:p>
        </p:txBody>
      </p:sp>
      <p:sp>
        <p:nvSpPr>
          <p:cNvPr id="9" name="Paantraštė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a:xfrm>
            <a:off x="6705600" y="4206240"/>
            <a:ext cx="960120" cy="457200"/>
          </a:xfrm>
        </p:spPr>
        <p:txBody>
          <a:bodyPr/>
          <a:lstStyle/>
          <a:p>
            <a:fld id="{0F7D3247-110A-489E-8661-237ADC1007DF}" type="datetimeFigureOut">
              <a:rPr lang="lt-LT" smtClean="0"/>
              <a:pPr/>
              <a:t>2013.01.22</a:t>
            </a:fld>
            <a:endParaRPr lang="lt-LT" dirty="0"/>
          </a:p>
        </p:txBody>
      </p:sp>
      <p:sp>
        <p:nvSpPr>
          <p:cNvPr id="17" name="Poraštės vietos rezervavimo ženklas 16"/>
          <p:cNvSpPr>
            <a:spLocks noGrp="1"/>
          </p:cNvSpPr>
          <p:nvPr>
            <p:ph type="ftr" sz="quarter" idx="11"/>
          </p:nvPr>
        </p:nvSpPr>
        <p:spPr>
          <a:xfrm>
            <a:off x="5410200" y="4205288"/>
            <a:ext cx="1295400" cy="457200"/>
          </a:xfrm>
        </p:spPr>
        <p:txBody>
          <a:bodyPr/>
          <a:lstStyle/>
          <a:p>
            <a:endParaRPr lang="lt-LT" dirty="0"/>
          </a:p>
        </p:txBody>
      </p:sp>
      <p:sp>
        <p:nvSpPr>
          <p:cNvPr id="29" name="Skaidrės numerio vietos rezervavimo ženklas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93D3E2C-0BD3-4794-88F3-E7834C5822CC}" type="slidenum">
              <a:rPr lang="lt-LT" smtClean="0"/>
              <a:pPr/>
              <a:t>‹#›</a:t>
            </a:fld>
            <a:endParaRPr lang="lt-L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81800" y="1143000"/>
            <a:ext cx="1905000" cy="5486400"/>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1143000"/>
            <a:ext cx="6248400" cy="5486400"/>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1143000"/>
            <a:ext cx="8382000" cy="1069848"/>
          </a:xfrm>
        </p:spPr>
        <p:txBody>
          <a:bodyPr anchor="ctr"/>
          <a:lstStyle>
            <a:lvl1pPr>
              <a:defRPr sz="4000" b="0" i="0" cap="none" baseline="0"/>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Datos vietos rezervavimo ženklas 25"/>
          <p:cNvSpPr>
            <a:spLocks noGrp="1"/>
          </p:cNvSpPr>
          <p:nvPr>
            <p:ph type="dt" sz="half" idx="10"/>
          </p:nvPr>
        </p:nvSpPr>
        <p:spPr/>
        <p:txBody>
          <a:bodyPr rtlCol="0"/>
          <a:lstStyle/>
          <a:p>
            <a:fld id="{0F7D3247-110A-489E-8661-237ADC1007DF}" type="datetimeFigureOut">
              <a:rPr lang="lt-LT" smtClean="0"/>
              <a:pPr/>
              <a:t>2013.01.22</a:t>
            </a:fld>
            <a:endParaRPr lang="lt-LT" dirty="0"/>
          </a:p>
        </p:txBody>
      </p:sp>
      <p:sp>
        <p:nvSpPr>
          <p:cNvPr id="27" name="Skaidrės numerio vietos rezervavimo ženklas 26"/>
          <p:cNvSpPr>
            <a:spLocks noGrp="1"/>
          </p:cNvSpPr>
          <p:nvPr>
            <p:ph type="sldNum" sz="quarter" idx="11"/>
          </p:nvPr>
        </p:nvSpPr>
        <p:spPr/>
        <p:txBody>
          <a:bodyPr rtlCol="0"/>
          <a:lstStyle/>
          <a:p>
            <a:fld id="{193D3E2C-0BD3-4794-88F3-E7834C5822CC}" type="slidenum">
              <a:rPr lang="lt-LT" smtClean="0"/>
              <a:pPr/>
              <a:t>‹#›</a:t>
            </a:fld>
            <a:endParaRPr lang="lt-LT" dirty="0"/>
          </a:p>
        </p:txBody>
      </p:sp>
      <p:sp>
        <p:nvSpPr>
          <p:cNvPr id="28" name="Poraštės vietos rezervavimo ženklas 27"/>
          <p:cNvSpPr>
            <a:spLocks noGrp="1"/>
          </p:cNvSpPr>
          <p:nvPr>
            <p:ph type="ftr" sz="quarter" idx="12"/>
          </p:nvPr>
        </p:nvSpPr>
        <p:spPr/>
        <p:txBody>
          <a:bodyPr rtlCol="0"/>
          <a:lstStyle/>
          <a:p>
            <a:endParaRPr lang="lt-L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a:xfrm>
            <a:off x="6583680" y="612648"/>
            <a:ext cx="957264" cy="457200"/>
          </a:xfrm>
        </p:spPr>
        <p:txBody>
          <a:bodyPr/>
          <a:lstStyle/>
          <a:p>
            <a:fld id="{0F7D3247-110A-489E-8661-237ADC1007DF}" type="datetimeFigureOut">
              <a:rPr lang="lt-LT" smtClean="0"/>
              <a:pPr/>
              <a:t>2013.01.22</a:t>
            </a:fld>
            <a:endParaRPr lang="lt-LT" dirty="0"/>
          </a:p>
        </p:txBody>
      </p:sp>
      <p:sp>
        <p:nvSpPr>
          <p:cNvPr id="4" name="Poraštės vietos rezervavimo ženklas 3"/>
          <p:cNvSpPr>
            <a:spLocks noGrp="1"/>
          </p:cNvSpPr>
          <p:nvPr>
            <p:ph type="ftr" sz="quarter" idx="11"/>
          </p:nvPr>
        </p:nvSpPr>
        <p:spPr>
          <a:xfrm>
            <a:off x="5257800" y="612648"/>
            <a:ext cx="1325880" cy="457200"/>
          </a:xfrm>
        </p:spPr>
        <p:txBody>
          <a:bodyPr/>
          <a:lstStyle/>
          <a:p>
            <a:endParaRPr lang="lt-LT" dirty="0"/>
          </a:p>
        </p:txBody>
      </p:sp>
      <p:sp>
        <p:nvSpPr>
          <p:cNvPr id="5" name="Skaidrės numerio vietos rezervavimo ženklas 4"/>
          <p:cNvSpPr>
            <a:spLocks noGrp="1"/>
          </p:cNvSpPr>
          <p:nvPr>
            <p:ph type="sldNum" sz="quarter" idx="12"/>
          </p:nvPr>
        </p:nvSpPr>
        <p:spPr>
          <a:xfrm>
            <a:off x="8174736" y="2272"/>
            <a:ext cx="762000" cy="365760"/>
          </a:xfrm>
        </p:spPr>
        <p:txBody>
          <a:bodyPr/>
          <a:lstStyle/>
          <a:p>
            <a:fld id="{193D3E2C-0BD3-4794-88F3-E7834C5822CC}" type="slidenum">
              <a:rPr lang="lt-LT" smtClean="0"/>
              <a:pPr/>
              <a:t>‹#›</a:t>
            </a:fld>
            <a:endParaRPr lang="lt-L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3" name="Poraštės vietos rezervavimo ženklas 2"/>
          <p:cNvSpPr>
            <a:spLocks noGrp="1"/>
          </p:cNvSpPr>
          <p:nvPr>
            <p:ph type="ftr" sz="quarter" idx="11"/>
          </p:nvPr>
        </p:nvSpPr>
        <p:spPr/>
        <p:txBody>
          <a:bodyPr/>
          <a:lstStyle/>
          <a:p>
            <a:endParaRPr lang="lt-LT" dirty="0"/>
          </a:p>
        </p:txBody>
      </p:sp>
      <p:sp>
        <p:nvSpPr>
          <p:cNvPr id="4" name="Skaidrės numerio vietos rezervavimo ženklas 3"/>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353496" y="1101970"/>
            <a:ext cx="3383280" cy="877824"/>
          </a:xfrm>
        </p:spPr>
        <p:txBody>
          <a:bodyPr anchor="b"/>
          <a:lstStyle>
            <a:lvl1pPr algn="l">
              <a:buNone/>
              <a:defRPr sz="1800" b="1"/>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lt-LT" dirty="0" smtClean="0"/>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0F7D3247-110A-489E-8661-237ADC1007DF}" type="datetimeFigureOut">
              <a:rPr lang="lt-LT" smtClean="0"/>
              <a:pPr/>
              <a:t>2013.01.22</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193D3E2C-0BD3-4794-88F3-E7834C5822CC}" type="slidenum">
              <a:rPr lang="lt-LT" smtClean="0"/>
              <a:pPr/>
              <a:t>‹#›</a:t>
            </a:fld>
            <a:endParaRPr lang="lt-L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tačiakampis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tačiakampis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Stačiakampis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Stačiakampis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Stačiakampis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Suapvalintas stačiakamp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Suapvalintas stačiakamp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Stačiakampis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Stačiakampis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Stačiakampis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Stačiakampis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Stačiakampis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Stačiakampis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avadinimo vietos rezervavimo ženklas 21"/>
          <p:cNvSpPr>
            <a:spLocks noGrp="1"/>
          </p:cNvSpPr>
          <p:nvPr>
            <p:ph type="title"/>
          </p:nvPr>
        </p:nvSpPr>
        <p:spPr>
          <a:xfrm>
            <a:off x="457200" y="1143000"/>
            <a:ext cx="8229600" cy="1066800"/>
          </a:xfrm>
          <a:prstGeom prst="rect">
            <a:avLst/>
          </a:prstGeom>
        </p:spPr>
        <p:txBody>
          <a:bodyPr vert="horz" anchor="ctr">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F7D3247-110A-489E-8661-237ADC1007DF}" type="datetimeFigureOut">
              <a:rPr lang="lt-LT" smtClean="0"/>
              <a:pPr/>
              <a:t>2013.01.22</a:t>
            </a:fld>
            <a:endParaRPr lang="lt-LT" dirty="0"/>
          </a:p>
        </p:txBody>
      </p:sp>
      <p:sp>
        <p:nvSpPr>
          <p:cNvPr id="3" name="Poraštės vietos rezervavimo ženklas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lt-LT" dirty="0"/>
          </a:p>
        </p:txBody>
      </p:sp>
      <p:sp>
        <p:nvSpPr>
          <p:cNvPr id="23" name="Skaidrės numerio vietos rezervavimo ženklas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93D3E2C-0BD3-4794-88F3-E7834C5822CC}" type="slidenum">
              <a:rPr lang="lt-LT" smtClean="0"/>
              <a:pPr/>
              <a:t>‹#›</a:t>
            </a:fld>
            <a:endParaRPr lang="lt-L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1340768"/>
            <a:ext cx="8458200" cy="1470025"/>
          </a:xfrm>
        </p:spPr>
        <p:txBody>
          <a:bodyPr>
            <a:noAutofit/>
          </a:bodyPr>
          <a:lstStyle/>
          <a:p>
            <a:pPr algn="ctr"/>
            <a:r>
              <a:rPr lang="lt-LT" sz="2800" dirty="0" smtClean="0">
                <a:latin typeface="Times New Roman" pitchFamily="18" charset="0"/>
                <a:cs typeface="Times New Roman" pitchFamily="18" charset="0"/>
              </a:rPr>
              <a:t>REKOMENDACIJOS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geografijos mokytojams, </a:t>
            </a:r>
            <a:br>
              <a:rPr lang="lt-LT" sz="2800" dirty="0" smtClean="0">
                <a:latin typeface="Times New Roman" pitchFamily="18" charset="0"/>
                <a:cs typeface="Times New Roman" pitchFamily="18" charset="0"/>
              </a:rPr>
            </a:br>
            <a:r>
              <a:rPr lang="lt-LT" sz="2800" dirty="0" smtClean="0">
                <a:latin typeface="Times New Roman" pitchFamily="18" charset="0"/>
                <a:cs typeface="Times New Roman" pitchFamily="18" charset="0"/>
              </a:rPr>
              <a:t>ugdantiems  5 – 10 klasių specialiųjų poreikių žemų ir labai žemų intelektinių gebėjimų  mokinius</a:t>
            </a:r>
            <a:endParaRPr lang="lt-LT" sz="2800" dirty="0">
              <a:latin typeface="Times New Roman" pitchFamily="18" charset="0"/>
              <a:cs typeface="Times New Roman" pitchFamily="18" charset="0"/>
            </a:endParaRPr>
          </a:p>
        </p:txBody>
      </p:sp>
      <p:sp>
        <p:nvSpPr>
          <p:cNvPr id="3" name="Paantraštė 2"/>
          <p:cNvSpPr>
            <a:spLocks noGrp="1"/>
          </p:cNvSpPr>
          <p:nvPr>
            <p:ph type="subTitle" idx="1"/>
          </p:nvPr>
        </p:nvSpPr>
        <p:spPr/>
        <p:txBody>
          <a:bodyPr>
            <a:noAutofit/>
          </a:bodyPr>
          <a:lstStyle/>
          <a:p>
            <a:pPr algn="ctr"/>
            <a:r>
              <a:rPr lang="lt-LT" sz="1600" dirty="0" smtClean="0">
                <a:latin typeface="Andalus" pitchFamily="18" charset="-78"/>
                <a:cs typeface="Andalus" pitchFamily="18" charset="-78"/>
              </a:rPr>
              <a:t>Rekomendacijas parengė</a:t>
            </a:r>
          </a:p>
          <a:p>
            <a:pPr algn="ctr"/>
            <a:r>
              <a:rPr lang="lt-LT" sz="1600" dirty="0" smtClean="0">
                <a:latin typeface="Andalus" pitchFamily="18" charset="-78"/>
                <a:cs typeface="Andalus" pitchFamily="18" charset="-78"/>
              </a:rPr>
              <a:t>Akmenės rajono Akmenės gimnazijos</a:t>
            </a:r>
          </a:p>
          <a:p>
            <a:pPr algn="ctr"/>
            <a:r>
              <a:rPr lang="lt-LT" sz="1600" dirty="0" smtClean="0">
                <a:latin typeface="Andalus" pitchFamily="18" charset="-78"/>
                <a:cs typeface="Andalus" pitchFamily="18" charset="-78"/>
              </a:rPr>
              <a:t>specialioji pedagogė Ana Stankutė</a:t>
            </a:r>
          </a:p>
          <a:p>
            <a:pPr algn="ctr"/>
            <a:endParaRPr lang="lt-LT" sz="1600" dirty="0" smtClean="0">
              <a:latin typeface="Andalus" pitchFamily="18" charset="-78"/>
              <a:cs typeface="Andalus" pitchFamily="18" charset="-78"/>
            </a:endParaRPr>
          </a:p>
          <a:p>
            <a:pPr algn="ctr"/>
            <a:r>
              <a:rPr lang="lt-LT" sz="1600" dirty="0" smtClean="0">
                <a:latin typeface="Andalus" pitchFamily="18" charset="-78"/>
                <a:cs typeface="Andalus" pitchFamily="18" charset="-78"/>
              </a:rPr>
              <a:t>Aprobuota:</a:t>
            </a:r>
          </a:p>
          <a:p>
            <a:pPr algn="ctr"/>
            <a:r>
              <a:rPr lang="lt-LT" sz="1600" dirty="0" smtClean="0">
                <a:latin typeface="Andalus" pitchFamily="18" charset="-78"/>
                <a:cs typeface="Andalus" pitchFamily="18" charset="-78"/>
              </a:rPr>
              <a:t>Akmenės rajono logopedų ir specialiųjų pedagogų metodinio būrelio</a:t>
            </a:r>
          </a:p>
          <a:p>
            <a:pPr algn="ctr"/>
            <a:r>
              <a:rPr lang="lt-LT" sz="1600" dirty="0" smtClean="0">
                <a:latin typeface="Andalus" pitchFamily="18" charset="-78"/>
                <a:cs typeface="Andalus" pitchFamily="18" charset="-78"/>
              </a:rPr>
              <a:t>protokolo Nr. 2, 2011-12-16</a:t>
            </a:r>
            <a:endParaRPr lang="lt-LT"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24744"/>
            <a:ext cx="8229600" cy="5449792"/>
          </a:xfrm>
        </p:spPr>
        <p:txBody>
          <a:bodyPr/>
          <a:lstStyle/>
          <a:p>
            <a:pPr lvl="0" algn="just"/>
            <a:r>
              <a:rPr lang="lt-LT" dirty="0" smtClean="0">
                <a:latin typeface="Times New Roman" pitchFamily="18" charset="0"/>
                <a:cs typeface="Times New Roman" pitchFamily="18" charset="0"/>
              </a:rPr>
              <a:t>Surašyti kaimynines valstybes</a:t>
            </a:r>
          </a:p>
          <a:p>
            <a:pPr algn="just">
              <a:buNone/>
            </a:pPr>
            <a:r>
              <a:rPr lang="lt-LT" dirty="0" smtClean="0">
                <a:latin typeface="Times New Roman" pitchFamily="18" charset="0"/>
                <a:cs typeface="Times New Roman" pitchFamily="18" charset="0"/>
              </a:rPr>
              <a:t>VOKIETIJA -  Danija, Olandija, Belgija, Prancūzija, Šveicarija, Austrija, Čekija, Lenkija.</a:t>
            </a:r>
          </a:p>
          <a:p>
            <a:pPr algn="just">
              <a:buNone/>
            </a:pPr>
            <a:r>
              <a:rPr lang="lt-LT" dirty="0" smtClean="0">
                <a:latin typeface="Times New Roman" pitchFamily="18" charset="0"/>
                <a:cs typeface="Times New Roman" pitchFamily="18" charset="0"/>
              </a:rPr>
              <a:t>PRANCŪZIJA - ...</a:t>
            </a:r>
          </a:p>
          <a:p>
            <a:pPr algn="just">
              <a:buNone/>
            </a:pPr>
            <a:r>
              <a:rPr lang="lt-LT" dirty="0" smtClean="0">
                <a:latin typeface="Times New Roman" pitchFamily="18" charset="0"/>
                <a:cs typeface="Times New Roman" pitchFamily="18" charset="0"/>
              </a:rPr>
              <a:t> </a:t>
            </a:r>
          </a:p>
          <a:p>
            <a:pPr lvl="0" algn="just"/>
            <a:r>
              <a:rPr lang="lt-LT" dirty="0" smtClean="0">
                <a:latin typeface="Times New Roman" pitchFamily="18" charset="0"/>
                <a:cs typeface="Times New Roman" pitchFamily="18" charset="0"/>
              </a:rPr>
              <a:t>Išbraukti, kuri valstybė nesiriboja su</a:t>
            </a:r>
          </a:p>
          <a:p>
            <a:pPr algn="just">
              <a:buNone/>
            </a:pPr>
            <a:r>
              <a:rPr lang="lt-LT" dirty="0" smtClean="0">
                <a:latin typeface="Times New Roman" pitchFamily="18" charset="0"/>
                <a:cs typeface="Times New Roman" pitchFamily="18" charset="0"/>
              </a:rPr>
              <a:t>ITALIJA – </a:t>
            </a:r>
            <a:r>
              <a:rPr lang="lt-LT" strike="sngStrike" dirty="0" smtClean="0">
                <a:latin typeface="Times New Roman" pitchFamily="18" charset="0"/>
                <a:cs typeface="Times New Roman" pitchFamily="18" charset="0"/>
              </a:rPr>
              <a:t>Ispanija, </a:t>
            </a:r>
            <a:r>
              <a:rPr lang="lt-LT" dirty="0" smtClean="0">
                <a:latin typeface="Times New Roman" pitchFamily="18" charset="0"/>
                <a:cs typeface="Times New Roman" pitchFamily="18" charset="0"/>
              </a:rPr>
              <a:t>Prancūzija, Šveicarija, Austrija, </a:t>
            </a:r>
            <a:r>
              <a:rPr lang="lt-LT" strike="sngStrike" dirty="0" smtClean="0">
                <a:latin typeface="Times New Roman" pitchFamily="18" charset="0"/>
                <a:cs typeface="Times New Roman" pitchFamily="18" charset="0"/>
              </a:rPr>
              <a:t>Suomija</a:t>
            </a:r>
            <a:r>
              <a:rPr lang="lt-LT" dirty="0" smtClean="0">
                <a:latin typeface="Times New Roman" pitchFamily="18" charset="0"/>
                <a:cs typeface="Times New Roman" pitchFamily="18" charset="0"/>
              </a:rPr>
              <a:t>, Slovėnija.</a:t>
            </a:r>
          </a:p>
          <a:p>
            <a:pPr>
              <a:buNone/>
            </a:pPr>
            <a:endParaRPr lang="lt-L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565920"/>
          </a:xfrm>
        </p:spPr>
        <p:txBody>
          <a:bodyPr>
            <a:normAutofit/>
          </a:bodyPr>
          <a:lstStyle/>
          <a:p>
            <a:pPr lvl="0"/>
            <a:r>
              <a:rPr lang="lt-LT" sz="2800" dirty="0" smtClean="0">
                <a:latin typeface="Times New Roman" pitchFamily="18" charset="0"/>
                <a:cs typeface="Times New Roman" pitchFamily="18" charset="0"/>
              </a:rPr>
              <a:t>Surašyti valstybių sostines</a:t>
            </a:r>
            <a:br>
              <a:rPr lang="lt-LT" sz="2800" dirty="0" smtClean="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539552" y="3645024"/>
          <a:ext cx="8229600" cy="741680"/>
        </p:xfrm>
        <a:graphic>
          <a:graphicData uri="http://schemas.openxmlformats.org/drawingml/2006/table">
            <a:tbl>
              <a:tblPr firstRow="1" bandRow="1">
                <a:tableStyleId>{8799B23B-EC83-4686-B30A-512413B5E67A}</a:tableStyleId>
              </a:tblPr>
              <a:tblGrid>
                <a:gridCol w="1371600"/>
                <a:gridCol w="1371600"/>
                <a:gridCol w="1371600"/>
                <a:gridCol w="1371600"/>
                <a:gridCol w="1371600"/>
                <a:gridCol w="1371600"/>
              </a:tblGrid>
              <a:tr h="370840">
                <a:tc>
                  <a:txBody>
                    <a:bodyPr/>
                    <a:lstStyle/>
                    <a:p>
                      <a:r>
                        <a:rPr lang="lt-LT" sz="1200" b="0" dirty="0" smtClean="0">
                          <a:latin typeface="Times New Roman" pitchFamily="18" charset="0"/>
                          <a:cs typeface="Times New Roman" pitchFamily="18" charset="0"/>
                        </a:rPr>
                        <a:t>NORVEGIJA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c>
                  <a:txBody>
                    <a:bodyPr/>
                    <a:lstStyle/>
                    <a:p>
                      <a:r>
                        <a:rPr lang="lt-LT" sz="1200" b="0" dirty="0" smtClean="0">
                          <a:latin typeface="Times New Roman" pitchFamily="18" charset="0"/>
                          <a:cs typeface="Times New Roman" pitchFamily="18" charset="0"/>
                        </a:rPr>
                        <a:t>PRANCŪZIJA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c>
                  <a:txBody>
                    <a:bodyPr/>
                    <a:lstStyle/>
                    <a:p>
                      <a:r>
                        <a:rPr lang="lt-LT" sz="1200" b="0" dirty="0" smtClean="0">
                          <a:latin typeface="Times New Roman" pitchFamily="18" charset="0"/>
                          <a:cs typeface="Times New Roman" pitchFamily="18" charset="0"/>
                        </a:rPr>
                        <a:t>RUSIJA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r>
              <a:tr h="370840">
                <a:tc>
                  <a:txBody>
                    <a:bodyPr/>
                    <a:lstStyle/>
                    <a:p>
                      <a:r>
                        <a:rPr lang="lt-LT" sz="1200" b="0" dirty="0" smtClean="0">
                          <a:latin typeface="Times New Roman" pitchFamily="18" charset="0"/>
                          <a:cs typeface="Times New Roman" pitchFamily="18" charset="0"/>
                        </a:rPr>
                        <a:t>ŠVEDIJA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c>
                  <a:txBody>
                    <a:bodyPr/>
                    <a:lstStyle/>
                    <a:p>
                      <a:r>
                        <a:rPr lang="lt-LT" sz="1200" b="0" dirty="0" smtClean="0">
                          <a:latin typeface="Times New Roman" pitchFamily="18" charset="0"/>
                          <a:cs typeface="Times New Roman" pitchFamily="18" charset="0"/>
                        </a:rPr>
                        <a:t>LENKIJA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c>
                  <a:txBody>
                    <a:bodyPr/>
                    <a:lstStyle/>
                    <a:p>
                      <a:r>
                        <a:rPr lang="lt-LT" sz="1200" b="0" dirty="0" smtClean="0">
                          <a:latin typeface="Times New Roman" pitchFamily="18" charset="0"/>
                          <a:cs typeface="Times New Roman" pitchFamily="18" charset="0"/>
                        </a:rPr>
                        <a:t>TURKIJA</a:t>
                      </a:r>
                      <a:endParaRPr lang="lt-LT" sz="1200" b="0" dirty="0">
                        <a:latin typeface="Times New Roman" pitchFamily="18" charset="0"/>
                        <a:cs typeface="Times New Roman" pitchFamily="18" charset="0"/>
                      </a:endParaRPr>
                    </a:p>
                  </a:txBody>
                  <a:tcPr/>
                </a:tc>
                <a:tc>
                  <a:txBody>
                    <a:bodyPr/>
                    <a:lstStyle/>
                    <a:p>
                      <a:endParaRPr lang="lt-LT" sz="1200" b="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565920"/>
          </a:xfrm>
        </p:spPr>
        <p:txBody>
          <a:bodyPr>
            <a:normAutofit/>
          </a:bodyPr>
          <a:lstStyle/>
          <a:p>
            <a:r>
              <a:rPr lang="lt-LT" sz="2800" dirty="0" smtClean="0">
                <a:latin typeface="Times New Roman" pitchFamily="18" charset="0"/>
                <a:cs typeface="Times New Roman" pitchFamily="18" charset="0"/>
              </a:rPr>
              <a:t>Išbraukti / nuspalvinti miestus</a:t>
            </a:r>
            <a:endParaRPr lang="lt-LT" sz="28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395536" y="3429000"/>
          <a:ext cx="8229598" cy="1483360"/>
        </p:xfrm>
        <a:graphic>
          <a:graphicData uri="http://schemas.openxmlformats.org/drawingml/2006/table">
            <a:tbl>
              <a:tblPr firstRow="1" bandRow="1">
                <a:tableStyleId>{ED083AE6-46FA-4A59-8FB0-9F97EB10719F}</a:tableStyleId>
              </a:tblPr>
              <a:tblGrid>
                <a:gridCol w="484094"/>
                <a:gridCol w="484094"/>
                <a:gridCol w="484094"/>
                <a:gridCol w="484094"/>
                <a:gridCol w="484094"/>
                <a:gridCol w="484094"/>
                <a:gridCol w="484094"/>
                <a:gridCol w="484094"/>
                <a:gridCol w="484094"/>
                <a:gridCol w="484094"/>
                <a:gridCol w="484094"/>
                <a:gridCol w="484094"/>
                <a:gridCol w="484094"/>
                <a:gridCol w="484094"/>
                <a:gridCol w="484094"/>
                <a:gridCol w="484094"/>
                <a:gridCol w="484094"/>
              </a:tblGrid>
              <a:tr h="370840">
                <a:tc>
                  <a:txBody>
                    <a:bodyPr/>
                    <a:lstStyle/>
                    <a:p>
                      <a:pPr algn="ctr"/>
                      <a:r>
                        <a:rPr lang="lt-LT" b="0" dirty="0" smtClean="0"/>
                        <a:t>T</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G</a:t>
                      </a:r>
                      <a:endParaRPr lang="lt-LT" b="0" dirty="0"/>
                    </a:p>
                  </a:txBody>
                  <a:tcPr/>
                </a:tc>
                <a:tc>
                  <a:txBody>
                    <a:bodyPr/>
                    <a:lstStyle/>
                    <a:p>
                      <a:pPr algn="ctr"/>
                      <a:r>
                        <a:rPr lang="lt-LT" b="0" dirty="0" smtClean="0"/>
                        <a:t>V</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T</a:t>
                      </a:r>
                      <a:endParaRPr lang="lt-LT" b="0" dirty="0"/>
                    </a:p>
                  </a:txBody>
                  <a:tcPr/>
                </a:tc>
              </a:tr>
              <a:tr h="370840">
                <a:tc>
                  <a:txBody>
                    <a:bodyPr/>
                    <a:lstStyle/>
                    <a:p>
                      <a:pPr algn="ctr"/>
                      <a:r>
                        <a:rPr lang="lt-LT" b="0" dirty="0" smtClean="0"/>
                        <a:t>A</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Y</a:t>
                      </a:r>
                      <a:endParaRPr lang="lt-LT" b="0" dirty="0"/>
                    </a:p>
                  </a:txBody>
                  <a:tcPr/>
                </a:tc>
                <a:tc>
                  <a:txBody>
                    <a:bodyPr/>
                    <a:lstStyle/>
                    <a:p>
                      <a:pPr algn="ctr"/>
                      <a:r>
                        <a:rPr lang="lt-LT" b="0" dirty="0" smtClean="0"/>
                        <a:t>Ž</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K</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E</a:t>
                      </a:r>
                      <a:endParaRPr lang="lt-LT" b="0" dirty="0"/>
                    </a:p>
                  </a:txBody>
                  <a:tcPr/>
                </a:tc>
              </a:tr>
              <a:tr h="370840">
                <a:tc>
                  <a:txBody>
                    <a:bodyPr/>
                    <a:lstStyle/>
                    <a:p>
                      <a:pPr algn="ctr"/>
                      <a:r>
                        <a:rPr lang="lt-LT" b="0" dirty="0" smtClean="0"/>
                        <a:t>P</a:t>
                      </a:r>
                      <a:endParaRPr lang="lt-LT" b="0" dirty="0"/>
                    </a:p>
                  </a:txBody>
                  <a:tcPr/>
                </a:tc>
                <a:tc>
                  <a:txBody>
                    <a:bodyPr/>
                    <a:lstStyle/>
                    <a:p>
                      <a:pPr algn="ctr"/>
                      <a:r>
                        <a:rPr lang="lt-LT" b="0" dirty="0" smtClean="0"/>
                        <a:t>O</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T</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G</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J</a:t>
                      </a:r>
                      <a:endParaRPr lang="lt-LT" b="0" dirty="0"/>
                    </a:p>
                  </a:txBody>
                  <a:tcPr/>
                </a:tc>
                <a:tc>
                  <a:txBody>
                    <a:bodyPr/>
                    <a:lstStyle/>
                    <a:p>
                      <a:pPr algn="ctr"/>
                      <a:r>
                        <a:rPr lang="lt-LT" b="0" dirty="0" smtClean="0"/>
                        <a:t>A     </a:t>
                      </a:r>
                      <a:endParaRPr lang="lt-LT" b="0" dirty="0"/>
                    </a:p>
                  </a:txBody>
                  <a:tcPr/>
                </a:tc>
                <a:tc>
                  <a:txBody>
                    <a:bodyPr/>
                    <a:lstStyle/>
                    <a:p>
                      <a:pPr algn="ctr"/>
                      <a:r>
                        <a:rPr lang="lt-LT" b="0" dirty="0" smtClean="0"/>
                        <a:t>Z</a:t>
                      </a:r>
                      <a:endParaRPr lang="lt-LT" b="0" dirty="0"/>
                    </a:p>
                  </a:txBody>
                  <a:tcPr/>
                </a:tc>
                <a:tc>
                  <a:txBody>
                    <a:bodyPr/>
                    <a:lstStyle/>
                    <a:p>
                      <a:pPr algn="ctr"/>
                      <a:r>
                        <a:rPr lang="lt-LT" b="0" dirty="0" smtClean="0"/>
                        <a:t>M</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Y</a:t>
                      </a:r>
                      <a:endParaRPr lang="lt-LT" b="0" dirty="0"/>
                    </a:p>
                  </a:txBody>
                  <a:tcPr/>
                </a:tc>
                <a:tc>
                  <a:txBody>
                    <a:bodyPr/>
                    <a:lstStyle/>
                    <a:p>
                      <a:pPr algn="ctr"/>
                      <a:r>
                        <a:rPr lang="lt-LT" b="0" dirty="0" smtClean="0"/>
                        <a:t>G</a:t>
                      </a:r>
                      <a:endParaRPr lang="lt-LT" b="0" dirty="0"/>
                    </a:p>
                  </a:txBody>
                  <a:tcPr/>
                </a:tc>
                <a:tc>
                  <a:txBody>
                    <a:bodyPr/>
                    <a:lstStyle/>
                    <a:p>
                      <a:pPr algn="ctr"/>
                      <a:r>
                        <a:rPr lang="lt-LT" b="0" dirty="0" smtClean="0"/>
                        <a:t>A</a:t>
                      </a:r>
                      <a:endParaRPr lang="lt-LT" b="0" dirty="0"/>
                    </a:p>
                  </a:txBody>
                  <a:tcPr/>
                </a:tc>
              </a:tr>
              <a:tr h="370840">
                <a:tc>
                  <a:txBody>
                    <a:bodyPr/>
                    <a:lstStyle/>
                    <a:p>
                      <a:pPr algn="ctr"/>
                      <a:r>
                        <a:rPr lang="lt-LT" b="0" dirty="0" smtClean="0"/>
                        <a:t>V</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B</a:t>
                      </a:r>
                      <a:endParaRPr lang="lt-LT" b="0" dirty="0"/>
                    </a:p>
                  </a:txBody>
                  <a:tcPr/>
                </a:tc>
                <a:tc>
                  <a:txBody>
                    <a:bodyPr/>
                    <a:lstStyle/>
                    <a:p>
                      <a:pPr algn="ctr"/>
                      <a:r>
                        <a:rPr lang="lt-LT" b="0" dirty="0" smtClean="0"/>
                        <a:t>O</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V</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E</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T</a:t>
                      </a:r>
                      <a:endParaRPr lang="lt-LT" b="0" dirty="0"/>
                    </a:p>
                  </a:txBody>
                  <a:tcPr/>
                </a:tc>
                <a:tc>
                  <a:txBody>
                    <a:bodyPr/>
                    <a:lstStyle/>
                    <a:p>
                      <a:pPr algn="ctr"/>
                      <a:r>
                        <a:rPr lang="lt-LT" b="0" dirty="0" smtClean="0"/>
                        <a:t>P</a:t>
                      </a:r>
                      <a:endParaRPr lang="lt-LT" b="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521800"/>
          </a:xfrm>
        </p:spPr>
        <p:txBody>
          <a:bodyPr>
            <a:normAutofit/>
          </a:bodyPr>
          <a:lstStyle/>
          <a:p>
            <a:pPr lvl="0" algn="just"/>
            <a:r>
              <a:rPr lang="lt-LT" dirty="0" smtClean="0">
                <a:latin typeface="Times New Roman" pitchFamily="18" charset="0"/>
                <a:cs typeface="Times New Roman" pitchFamily="18" charset="0"/>
              </a:rPr>
              <a:t>Spręsti testus, kurių atsakymus gali rasti žemėlapyje ar vadovėlyje.</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Surašyti gyvūnus, kurie gyvena nurodytame žemyne.</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Pildyti kontūrinius žemėlapius.</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Mokytis Lietuvos miestų pavadinimų, rasti žemėlapyje, pažymėti kontūriniame žemėlapyje.</a:t>
            </a:r>
          </a:p>
          <a:p>
            <a:endParaRPr lang="lt-L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24744"/>
            <a:ext cx="8229600" cy="5449792"/>
          </a:xfrm>
        </p:spPr>
        <p:txBody>
          <a:bodyPr/>
          <a:lstStyle/>
          <a:p>
            <a:pPr lvl="0" algn="just"/>
            <a:r>
              <a:rPr lang="lt-LT" dirty="0" smtClean="0">
                <a:latin typeface="Times New Roman" pitchFamily="18" charset="0"/>
                <a:cs typeface="Times New Roman" pitchFamily="18" charset="0"/>
              </a:rPr>
              <a:t>Nagrinėti diagramas, aiškintis, kokia yra tautinė Lietuvos gyventojų sudėtis. Pildyti lentelę miesto ir kaimo panašumai ir skirtumai.</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Skatinti mokinius naudotis internetu – rasti reikiamą informaciją: politinius ir gamtinius žemėlapius, orų prognozes, straipsnius apie gyvūnus, augalus ir kt. </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Mokiniai galėtų parengti referatus apie valstybę, kurią norėtų aplankyti.</a:t>
            </a:r>
          </a:p>
          <a:p>
            <a:endParaRPr lang="lt-L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01752" y="620688"/>
            <a:ext cx="8503920" cy="5478360"/>
          </a:xfrm>
        </p:spPr>
        <p:txBody>
          <a:bodyPr>
            <a:normAutofit fontScale="92500" lnSpcReduction="10000"/>
          </a:bodyPr>
          <a:lstStyle/>
          <a:p>
            <a:pPr algn="just">
              <a:lnSpc>
                <a:spcPct val="150000"/>
              </a:lnSpc>
            </a:pPr>
            <a:r>
              <a:rPr lang="lt-LT" dirty="0" smtClean="0">
                <a:latin typeface="Times New Roman" pitchFamily="18" charset="0"/>
                <a:cs typeface="Times New Roman" pitchFamily="18" charset="0"/>
              </a:rPr>
              <a:t>Mokiniui reikėtų nurodyti ko iš jo reikalausite, ką jis turės išmokti. Geriausia būtų, jeigu mokinys turėtų kontūrinius žemėlapius, lenteles ir kitokią atraminę medžiagą, kurią galėtų naudoti pamokose. Tokiu būdu mokiniui būtų aišku, ką jis privalo išmokti. Naudojantis lentelėmis, mokinys galėtų atlikti daugiau užduočių.</a:t>
            </a:r>
          </a:p>
          <a:p>
            <a:pPr algn="just">
              <a:lnSpc>
                <a:spcPct val="150000"/>
              </a:lnSpc>
            </a:pPr>
            <a:r>
              <a:rPr lang="lt-LT" dirty="0" smtClean="0">
                <a:latin typeface="Times New Roman" pitchFamily="18" charset="0"/>
                <a:cs typeface="Times New Roman" pitchFamily="18" charset="0"/>
              </a:rPr>
              <a:t>Jeigu mokinys turėtų kelis tekstus (skyrių santraukas), kuriuose būtų išdėstyta svarbiausia medžiaga, jis galėtų ją išmokti pasakoti, naudotis atlikdamas užduotis.</a:t>
            </a:r>
          </a:p>
          <a:p>
            <a:pPr algn="just">
              <a:lnSpc>
                <a:spcPct val="150000"/>
              </a:lnSpc>
            </a:pPr>
            <a:endParaRPr lang="lt-LT" dirty="0" smtClean="0">
              <a:latin typeface="Times New Roman" pitchFamily="18" charset="0"/>
              <a:cs typeface="Times New Roman" pitchFamily="18" charset="0"/>
            </a:endParaRPr>
          </a:p>
          <a:p>
            <a:pPr>
              <a:buNone/>
            </a:pPr>
            <a:endParaRPr lang="lt-L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pPr algn="just"/>
            <a:r>
              <a:rPr lang="lt-LT" dirty="0" smtClean="0">
                <a:latin typeface="Times New Roman" pitchFamily="18" charset="0"/>
                <a:cs typeface="Times New Roman" pitchFamily="18" charset="0"/>
              </a:rPr>
              <a:t>Rekomendacijoje visos pateiktos užduotys yra  rekomendacinio pobūdžio pavyzdžiai.</a:t>
            </a:r>
          </a:p>
          <a:p>
            <a:pPr algn="just">
              <a:buNone/>
            </a:pPr>
            <a:endParaRPr lang="lt-LT" dirty="0" smtClean="0">
              <a:latin typeface="Times New Roman" pitchFamily="18" charset="0"/>
              <a:cs typeface="Times New Roman" pitchFamily="18" charset="0"/>
            </a:endParaRPr>
          </a:p>
          <a:p>
            <a:pPr algn="just"/>
            <a:r>
              <a:rPr lang="lt-LT" dirty="0" smtClean="0">
                <a:latin typeface="Times New Roman" pitchFamily="18" charset="0"/>
                <a:cs typeface="Times New Roman" pitchFamily="18" charset="0"/>
              </a:rPr>
              <a:t> užduotys turi būti pasirenkamos priklausomai nuo individualiai mokiniui keliamų ugdymo tikslų.</a:t>
            </a:r>
          </a:p>
          <a:p>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24744"/>
            <a:ext cx="8229600" cy="5449792"/>
          </a:xfrm>
        </p:spPr>
        <p:txBody>
          <a:bodyPr>
            <a:normAutofit fontScale="92500"/>
          </a:bodyPr>
          <a:lstStyle/>
          <a:p>
            <a:pPr lvl="0" algn="just">
              <a:lnSpc>
                <a:spcPct val="150000"/>
              </a:lnSpc>
            </a:pPr>
            <a:r>
              <a:rPr lang="lt-LT" dirty="0" smtClean="0">
                <a:latin typeface="Times New Roman" pitchFamily="18" charset="0"/>
                <a:cs typeface="Times New Roman" pitchFamily="18" charset="0"/>
              </a:rPr>
              <a:t>Naudojantis Lietuvos gamtiniu ir politiniu  žemėlapiu, užpildyti lenteles ,,Nemuno intakai“, ,,Lietuvos kaimynai“, ,,Lietuvos didieji miestai“, ,,Lietuvos upės ir ežerai“. Vėliau šias lenteles mokinys  gali naudoti per pamokas, lentelės galėtų būti padarytos ant vieno ar kelių lapų, kad mokiniui būtų patogu jas visada turėti su savimi. Naudojantis lentelėmis ir žemėlapiais mokinys galėtų kontūriniame žemėlapyje pažymėti upes, ežerus, miestus.</a:t>
            </a:r>
          </a:p>
          <a:p>
            <a:pPr algn="just">
              <a:lnSpc>
                <a:spcPct val="150000"/>
              </a:lnSpc>
            </a:pP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124744"/>
            <a:ext cx="8229600" cy="5449792"/>
          </a:xfrm>
        </p:spPr>
        <p:txBody>
          <a:bodyPr/>
          <a:lstStyle/>
          <a:p>
            <a:pPr lvl="0" algn="just">
              <a:lnSpc>
                <a:spcPct val="150000"/>
              </a:lnSpc>
            </a:pPr>
            <a:r>
              <a:rPr lang="lt-LT" dirty="0" smtClean="0">
                <a:latin typeface="Times New Roman" pitchFamily="18" charset="0"/>
                <a:cs typeface="Times New Roman" pitchFamily="18" charset="0"/>
              </a:rPr>
              <a:t>Naudojantis pasaulio gamtiniais ir politiniais žemėlapiais, mokiniai gali pildyti lenteles (Europos valstybės, upės, pasaulio kalnai, Atlanto vandenyno salos ir kt.) ir taip pasidaryti sau atraminę medžiagą. Kai mokinys turės viską vienoje vietoje, jam bus aiškiau kiek ir ką jis turi išmokti. </a:t>
            </a:r>
          </a:p>
          <a:p>
            <a:endParaRPr lang="lt-L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980728"/>
            <a:ext cx="8229600" cy="5593808"/>
          </a:xfrm>
        </p:spPr>
        <p:txBody>
          <a:bodyPr/>
          <a:lstStyle/>
          <a:p>
            <a:pPr lvl="0" algn="just"/>
            <a:r>
              <a:rPr lang="lt-LT" dirty="0" smtClean="0">
                <a:latin typeface="Times New Roman" pitchFamily="18" charset="0"/>
                <a:cs typeface="Times New Roman" pitchFamily="18" charset="0"/>
              </a:rPr>
              <a:t>Naudojantis politiniu pasaulio žemėlapiu surašyti visas valstybes, pvz. Europa: Italija, Vokietija, ...; Azija: Kinija, Indija, ...</a:t>
            </a:r>
          </a:p>
          <a:p>
            <a:pPr algn="just">
              <a:buNone/>
            </a:pPr>
            <a:endParaRPr lang="lt-LT" dirty="0" smtClean="0">
              <a:latin typeface="Times New Roman" pitchFamily="18" charset="0"/>
              <a:cs typeface="Times New Roman" pitchFamily="18" charset="0"/>
            </a:endParaRPr>
          </a:p>
          <a:p>
            <a:pPr lvl="0" algn="just"/>
            <a:r>
              <a:rPr lang="lt-LT" dirty="0" smtClean="0">
                <a:latin typeface="Times New Roman" pitchFamily="18" charset="0"/>
                <a:cs typeface="Times New Roman" pitchFamily="18" charset="0"/>
              </a:rPr>
              <a:t>Naudojantis gamtiniais pasaulio ar atskirų žemynų žemėlapiais surašyti:</a:t>
            </a:r>
          </a:p>
          <a:p>
            <a:pPr lvl="0" algn="just"/>
            <a:r>
              <a:rPr lang="lt-LT" dirty="0" smtClean="0">
                <a:latin typeface="Times New Roman" pitchFamily="18" charset="0"/>
                <a:cs typeface="Times New Roman" pitchFamily="18" charset="0"/>
              </a:rPr>
              <a:t>    atskirų žemynų didžiąsias upes, ežerus, kalnus, pusiasalius, salas ir kt.</a:t>
            </a:r>
          </a:p>
          <a:p>
            <a:pPr lvl="0" algn="just"/>
            <a:r>
              <a:rPr lang="lt-LT" dirty="0" smtClean="0">
                <a:latin typeface="Times New Roman" pitchFamily="18" charset="0"/>
                <a:cs typeface="Times New Roman" pitchFamily="18" charset="0"/>
              </a:rPr>
              <a:t>    Atlanto, Ramiojo, Indijos vandenynų jūras, salas.</a:t>
            </a:r>
          </a:p>
          <a:p>
            <a:pPr>
              <a:buNone/>
            </a:pPr>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521800"/>
          </a:xfrm>
        </p:spPr>
        <p:txBody>
          <a:bodyPr/>
          <a:lstStyle/>
          <a:p>
            <a:pPr lvl="0" algn="just"/>
            <a:r>
              <a:rPr lang="lt-LT" dirty="0" smtClean="0">
                <a:latin typeface="Times New Roman" pitchFamily="18" charset="0"/>
                <a:cs typeface="Times New Roman" pitchFamily="18" charset="0"/>
              </a:rPr>
              <a:t> Europos valstybės. Išbraukti, kas netinka</a:t>
            </a:r>
          </a:p>
          <a:p>
            <a:pPr algn="just">
              <a:buNone/>
            </a:pPr>
            <a:r>
              <a:rPr lang="lt-LT" dirty="0" smtClean="0">
                <a:latin typeface="Times New Roman" pitchFamily="18" charset="0"/>
                <a:cs typeface="Times New Roman" pitchFamily="18" charset="0"/>
              </a:rPr>
              <a:t>Norvegija, Italija, </a:t>
            </a:r>
            <a:r>
              <a:rPr lang="lt-LT" strike="sngStrike" dirty="0" smtClean="0">
                <a:latin typeface="Times New Roman" pitchFamily="18" charset="0"/>
                <a:cs typeface="Times New Roman" pitchFamily="18" charset="0"/>
              </a:rPr>
              <a:t>Kinija</a:t>
            </a:r>
            <a:r>
              <a:rPr lang="lt-LT" dirty="0" smtClean="0">
                <a:latin typeface="Times New Roman" pitchFamily="18" charset="0"/>
                <a:cs typeface="Times New Roman" pitchFamily="18" charset="0"/>
              </a:rPr>
              <a:t>, Ispanija, Švedija, Lietuva, </a:t>
            </a:r>
            <a:r>
              <a:rPr lang="lt-LT" strike="sngStrike" dirty="0" smtClean="0">
                <a:latin typeface="Times New Roman" pitchFamily="18" charset="0"/>
                <a:cs typeface="Times New Roman" pitchFamily="18" charset="0"/>
              </a:rPr>
              <a:t>Kanada</a:t>
            </a:r>
            <a:r>
              <a:rPr lang="lt-LT" dirty="0" smtClean="0">
                <a:latin typeface="Times New Roman" pitchFamily="18" charset="0"/>
                <a:cs typeface="Times New Roman" pitchFamily="18" charset="0"/>
              </a:rPr>
              <a:t>, </a:t>
            </a:r>
            <a:r>
              <a:rPr lang="lt-LT" strike="sngStrike" dirty="0" smtClean="0">
                <a:latin typeface="Times New Roman" pitchFamily="18" charset="0"/>
                <a:cs typeface="Times New Roman" pitchFamily="18" charset="0"/>
              </a:rPr>
              <a:t>Indija</a:t>
            </a:r>
            <a:r>
              <a:rPr lang="lt-LT" dirty="0" smtClean="0">
                <a:latin typeface="Times New Roman" pitchFamily="18" charset="0"/>
                <a:cs typeface="Times New Roman" pitchFamily="18" charset="0"/>
              </a:rPr>
              <a:t>, </a:t>
            </a:r>
            <a:r>
              <a:rPr lang="lt-LT" strike="sngStrike" dirty="0" smtClean="0">
                <a:latin typeface="Times New Roman" pitchFamily="18" charset="0"/>
                <a:cs typeface="Times New Roman" pitchFamily="18" charset="0"/>
              </a:rPr>
              <a:t>Japonija</a:t>
            </a:r>
            <a:r>
              <a:rPr lang="lt-LT" dirty="0" smtClean="0">
                <a:latin typeface="Times New Roman" pitchFamily="18" charset="0"/>
                <a:cs typeface="Times New Roman" pitchFamily="18" charset="0"/>
              </a:rPr>
              <a:t>,...</a:t>
            </a:r>
          </a:p>
          <a:p>
            <a:pPr algn="just">
              <a:buNone/>
            </a:pPr>
            <a:endParaRPr lang="lt-LT" dirty="0" smtClean="0">
              <a:latin typeface="Times New Roman" pitchFamily="18" charset="0"/>
              <a:cs typeface="Times New Roman" pitchFamily="18" charset="0"/>
            </a:endParaRPr>
          </a:p>
          <a:p>
            <a:pPr algn="just">
              <a:buNone/>
            </a:pPr>
            <a:r>
              <a:rPr lang="lt-LT" dirty="0" smtClean="0">
                <a:latin typeface="Times New Roman" pitchFamily="18" charset="0"/>
                <a:cs typeface="Times New Roman" pitchFamily="18" charset="0"/>
              </a:rPr>
              <a:t>   Sujungti valstybes su žemynu</a:t>
            </a:r>
          </a:p>
          <a:p>
            <a:pPr algn="just">
              <a:buNone/>
            </a:pPr>
            <a:endParaRPr lang="lt-LT" dirty="0" smtClean="0">
              <a:latin typeface="Times New Roman" pitchFamily="18" charset="0"/>
              <a:cs typeface="Times New Roman" pitchFamily="18" charset="0"/>
            </a:endParaRPr>
          </a:p>
          <a:p>
            <a:pPr algn="just">
              <a:buNone/>
            </a:pPr>
            <a:r>
              <a:rPr lang="lt-LT" sz="1800" dirty="0" smtClean="0">
                <a:latin typeface="Times New Roman" pitchFamily="18" charset="0"/>
                <a:cs typeface="Times New Roman" pitchFamily="18" charset="0"/>
              </a:rPr>
              <a:t>ČADAS                                     AFRIKA                                      ETIOPIJA</a:t>
            </a:r>
          </a:p>
          <a:p>
            <a:pPr algn="just">
              <a:buNone/>
            </a:pPr>
            <a:r>
              <a:rPr lang="lt-LT" sz="1800" dirty="0" smtClean="0">
                <a:latin typeface="Times New Roman" pitchFamily="18" charset="0"/>
                <a:cs typeface="Times New Roman" pitchFamily="18" charset="0"/>
              </a:rPr>
              <a:t>NIGERIS                         ŠIAURĖS AMERIKA                       ČILĖ</a:t>
            </a:r>
          </a:p>
          <a:p>
            <a:pPr algn="just">
              <a:buNone/>
            </a:pPr>
            <a:r>
              <a:rPr lang="lt-LT" sz="1800" dirty="0" smtClean="0">
                <a:latin typeface="Times New Roman" pitchFamily="18" charset="0"/>
                <a:cs typeface="Times New Roman" pitchFamily="18" charset="0"/>
              </a:rPr>
              <a:t>BRAZILIJA                     PIETŲ AMERIKA                            KANADA</a:t>
            </a:r>
          </a:p>
          <a:p>
            <a:pPr>
              <a:buNone/>
            </a:pPr>
            <a:endParaRPr lang="lt-LT" dirty="0"/>
          </a:p>
        </p:txBody>
      </p:sp>
      <p:cxnSp>
        <p:nvCxnSpPr>
          <p:cNvPr id="5" name="Tiesioji rodyklės jungtis 4"/>
          <p:cNvCxnSpPr/>
          <p:nvPr/>
        </p:nvCxnSpPr>
        <p:spPr>
          <a:xfrm>
            <a:off x="1907704" y="4653136"/>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421904"/>
          </a:xfrm>
        </p:spPr>
        <p:txBody>
          <a:bodyPr>
            <a:noAutofit/>
          </a:bodyPr>
          <a:lstStyle/>
          <a:p>
            <a:pPr lvl="0"/>
            <a:r>
              <a:rPr lang="lt-LT" sz="2800" dirty="0" smtClean="0">
                <a:latin typeface="Times New Roman" pitchFamily="18" charset="0"/>
                <a:cs typeface="Times New Roman" pitchFamily="18" charset="0"/>
              </a:rPr>
              <a:t>Nuspalvinti Europos kalnus</a:t>
            </a:r>
            <a:br>
              <a:rPr lang="lt-LT" sz="2800" dirty="0" smtClean="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nvPr>
        </p:nvGraphicFramePr>
        <p:xfrm>
          <a:off x="467544" y="3212976"/>
          <a:ext cx="8229598" cy="1854200"/>
        </p:xfrm>
        <a:graphic>
          <a:graphicData uri="http://schemas.openxmlformats.org/drawingml/2006/table">
            <a:tbl>
              <a:tblPr firstRow="1" bandRow="1">
                <a:tableStyleId>{BDBED569-4797-4DF1-A0F4-6AAB3CD982D8}</a:tableStyleId>
              </a:tblPr>
              <a:tblGrid>
                <a:gridCol w="484094"/>
                <a:gridCol w="484094"/>
                <a:gridCol w="484094"/>
                <a:gridCol w="484094"/>
                <a:gridCol w="484094"/>
                <a:gridCol w="484094"/>
                <a:gridCol w="484094"/>
                <a:gridCol w="484094"/>
                <a:gridCol w="484094"/>
                <a:gridCol w="484094"/>
                <a:gridCol w="484094"/>
                <a:gridCol w="484094"/>
                <a:gridCol w="484094"/>
                <a:gridCol w="484094"/>
                <a:gridCol w="484094"/>
                <a:gridCol w="484094"/>
                <a:gridCol w="484094"/>
              </a:tblGrid>
              <a:tr h="370840">
                <a:tc>
                  <a:txBody>
                    <a:bodyPr/>
                    <a:lstStyle/>
                    <a:p>
                      <a:pPr algn="ctr"/>
                      <a:r>
                        <a:rPr lang="lt-LT" b="0" dirty="0" smtClean="0"/>
                        <a:t>A</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Ė</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K</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T</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P</a:t>
                      </a:r>
                      <a:endParaRPr lang="lt-LT" b="0" dirty="0"/>
                    </a:p>
                  </a:txBody>
                  <a:tcPr/>
                </a:tc>
              </a:tr>
              <a:tr h="370840">
                <a:tc>
                  <a:txBody>
                    <a:bodyPr/>
                    <a:lstStyle/>
                    <a:p>
                      <a:pPr algn="ctr"/>
                      <a:r>
                        <a:rPr lang="lt-LT" b="0" dirty="0" smtClean="0"/>
                        <a:t>H</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M</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J</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K</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M</a:t>
                      </a:r>
                      <a:endParaRPr lang="lt-LT" b="0" dirty="0"/>
                    </a:p>
                  </a:txBody>
                  <a:tcPr/>
                </a:tc>
                <a:tc>
                  <a:txBody>
                    <a:bodyPr/>
                    <a:lstStyle/>
                    <a:p>
                      <a:pPr algn="ctr"/>
                      <a:r>
                        <a:rPr lang="lt-LT" b="0" dirty="0" smtClean="0"/>
                        <a:t>V</a:t>
                      </a:r>
                      <a:endParaRPr lang="lt-LT" b="0" dirty="0"/>
                    </a:p>
                  </a:txBody>
                  <a:tcPr/>
                </a:tc>
              </a:tr>
              <a:tr h="370840">
                <a:tc>
                  <a:txBody>
                    <a:bodyPr/>
                    <a:lstStyle/>
                    <a:p>
                      <a:pPr algn="ctr"/>
                      <a:r>
                        <a:rPr lang="lt-LT" b="0" dirty="0" smtClean="0"/>
                        <a:t>S</a:t>
                      </a:r>
                      <a:endParaRPr lang="lt-LT" b="0" dirty="0"/>
                    </a:p>
                  </a:txBody>
                  <a:tcPr/>
                </a:tc>
                <a:tc>
                  <a:txBody>
                    <a:bodyPr/>
                    <a:lstStyle/>
                    <a:p>
                      <a:pPr algn="ctr"/>
                      <a:r>
                        <a:rPr lang="lt-LT" b="0" dirty="0" smtClean="0"/>
                        <a:t>K</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D</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V</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J</a:t>
                      </a:r>
                      <a:endParaRPr lang="lt-LT" b="0" dirty="0"/>
                    </a:p>
                  </a:txBody>
                  <a:tcPr/>
                </a:tc>
                <a:tc>
                  <a:txBody>
                    <a:bodyPr/>
                    <a:lstStyle/>
                    <a:p>
                      <a:pPr algn="ctr"/>
                      <a:r>
                        <a:rPr lang="lt-LT" b="0" dirty="0" smtClean="0"/>
                        <a:t>O</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O</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R</a:t>
                      </a:r>
                      <a:endParaRPr lang="lt-LT" b="0" dirty="0"/>
                    </a:p>
                  </a:txBody>
                  <a:tcPr/>
                </a:tc>
              </a:tr>
              <a:tr h="370840">
                <a:tc>
                  <a:txBody>
                    <a:bodyPr/>
                    <a:lstStyle/>
                    <a:p>
                      <a:pPr algn="ctr"/>
                      <a:r>
                        <a:rPr lang="lt-LT" b="0" dirty="0" smtClean="0"/>
                        <a:t>A</a:t>
                      </a:r>
                      <a:endParaRPr lang="lt-LT" b="0" dirty="0"/>
                    </a:p>
                  </a:txBody>
                  <a:tcPr/>
                </a:tc>
                <a:tc>
                  <a:txBody>
                    <a:bodyPr/>
                    <a:lstStyle/>
                    <a:p>
                      <a:pPr algn="ctr"/>
                      <a:r>
                        <a:rPr lang="lt-LT" b="0" dirty="0" smtClean="0"/>
                        <a:t>H</a:t>
                      </a:r>
                      <a:endParaRPr lang="lt-LT" b="0" dirty="0"/>
                    </a:p>
                  </a:txBody>
                  <a:tcPr/>
                </a:tc>
                <a:tc>
                  <a:txBody>
                    <a:bodyPr/>
                    <a:lstStyle/>
                    <a:p>
                      <a:pPr algn="ctr"/>
                      <a:r>
                        <a:rPr lang="lt-LT" b="0" dirty="0" smtClean="0"/>
                        <a:t>O</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R</a:t>
                      </a:r>
                      <a:endParaRPr lang="lt-LT" b="0" dirty="0"/>
                    </a:p>
                  </a:txBody>
                  <a:tcPr/>
                </a:tc>
                <a:tc>
                  <a:txBody>
                    <a:bodyPr/>
                    <a:lstStyle/>
                    <a:p>
                      <a:pPr algn="ctr"/>
                      <a:r>
                        <a:rPr lang="lt-LT" b="0" dirty="0" smtClean="0"/>
                        <a:t>Ė</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Y</a:t>
                      </a:r>
                      <a:endParaRPr lang="lt-LT" b="0" dirty="0"/>
                    </a:p>
                  </a:txBody>
                  <a:tcPr/>
                </a:tc>
                <a:tc>
                  <a:txBody>
                    <a:bodyPr/>
                    <a:lstStyle/>
                    <a:p>
                      <a:pPr algn="ctr"/>
                      <a:r>
                        <a:rPr lang="lt-LT" b="0" dirty="0" smtClean="0"/>
                        <a:t>J</a:t>
                      </a:r>
                      <a:endParaRPr lang="lt-LT" b="0" dirty="0"/>
                    </a:p>
                  </a:txBody>
                  <a:tcPr/>
                </a:tc>
                <a:tc>
                  <a:txBody>
                    <a:bodyPr/>
                    <a:lstStyle/>
                    <a:p>
                      <a:pPr algn="ctr"/>
                      <a:r>
                        <a:rPr lang="lt-LT" b="0" dirty="0" smtClean="0"/>
                        <a:t>K</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L</a:t>
                      </a:r>
                      <a:endParaRPr lang="lt-LT" b="0" dirty="0"/>
                    </a:p>
                  </a:txBody>
                  <a:tcPr/>
                </a:tc>
              </a:tr>
              <a:tr h="370840">
                <a:tc>
                  <a:txBody>
                    <a:bodyPr/>
                    <a:lstStyle/>
                    <a:p>
                      <a:pPr algn="ctr"/>
                      <a:r>
                        <a:rPr lang="lt-LT" b="0" dirty="0" smtClean="0"/>
                        <a:t>A</a:t>
                      </a:r>
                      <a:endParaRPr lang="lt-LT" b="0" dirty="0"/>
                    </a:p>
                  </a:txBody>
                  <a:tcPr/>
                </a:tc>
                <a:tc>
                  <a:txBody>
                    <a:bodyPr/>
                    <a:lstStyle/>
                    <a:p>
                      <a:pPr algn="ctr"/>
                      <a:r>
                        <a:rPr lang="lt-LT" b="0" dirty="0" smtClean="0"/>
                        <a:t>T</a:t>
                      </a:r>
                      <a:endParaRPr lang="lt-LT" b="0" dirty="0"/>
                    </a:p>
                  </a:txBody>
                  <a:tcPr/>
                </a:tc>
                <a:tc>
                  <a:txBody>
                    <a:bodyPr/>
                    <a:lstStyle/>
                    <a:p>
                      <a:pPr algn="ctr"/>
                      <a:r>
                        <a:rPr lang="lt-LT" b="0" dirty="0" smtClean="0"/>
                        <a:t>L</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S</a:t>
                      </a:r>
                      <a:endParaRPr lang="lt-LT" b="0" dirty="0"/>
                    </a:p>
                  </a:txBody>
                  <a:tcPr/>
                </a:tc>
                <a:tc>
                  <a:txBody>
                    <a:bodyPr/>
                    <a:lstStyle/>
                    <a:p>
                      <a:pPr algn="ctr"/>
                      <a:r>
                        <a:rPr lang="lt-LT" b="0" dirty="0" smtClean="0"/>
                        <a:t>U</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P</a:t>
                      </a:r>
                      <a:endParaRPr lang="lt-LT" b="0" dirty="0"/>
                    </a:p>
                  </a:txBody>
                  <a:tcPr/>
                </a:tc>
                <a:tc>
                  <a:txBody>
                    <a:bodyPr/>
                    <a:lstStyle/>
                    <a:p>
                      <a:pPr algn="ctr"/>
                      <a:r>
                        <a:rPr lang="lt-LT" b="0" dirty="0" smtClean="0"/>
                        <a:t>E</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I</a:t>
                      </a:r>
                      <a:endParaRPr lang="lt-LT" b="0" dirty="0"/>
                    </a:p>
                  </a:txBody>
                  <a:tcPr/>
                </a:tc>
                <a:tc>
                  <a:txBody>
                    <a:bodyPr/>
                    <a:lstStyle/>
                    <a:p>
                      <a:pPr algn="ctr"/>
                      <a:r>
                        <a:rPr lang="lt-LT" b="0" dirty="0" smtClean="0"/>
                        <a:t>N</a:t>
                      </a:r>
                      <a:endParaRPr lang="lt-LT" b="0" dirty="0"/>
                    </a:p>
                  </a:txBody>
                  <a:tcPr/>
                </a:tc>
                <a:tc>
                  <a:txBody>
                    <a:bodyPr/>
                    <a:lstStyle/>
                    <a:p>
                      <a:pPr algn="ctr"/>
                      <a:r>
                        <a:rPr lang="lt-LT" b="0" dirty="0" smtClean="0"/>
                        <a:t>A</a:t>
                      </a:r>
                      <a:endParaRPr lang="lt-LT" b="0" dirty="0"/>
                    </a:p>
                  </a:txBody>
                  <a:tcPr/>
                </a:tc>
                <a:tc>
                  <a:txBody>
                    <a:bodyPr/>
                    <a:lstStyle/>
                    <a:p>
                      <a:pPr algn="ctr"/>
                      <a:r>
                        <a:rPr lang="lt-LT" b="0" dirty="0" smtClean="0"/>
                        <a:t>I</a:t>
                      </a:r>
                      <a:endParaRPr lang="lt-LT" b="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lvl="0"/>
            <a:r>
              <a:rPr lang="lt-LT" sz="3100" dirty="0" smtClean="0">
                <a:latin typeface="Times New Roman" pitchFamily="18" charset="0"/>
                <a:cs typeface="Times New Roman" pitchFamily="18" charset="0"/>
              </a:rPr>
              <a:t>Surašyti Europos valstybes, kai duotos pirmosios raidės</a:t>
            </a:r>
            <a:r>
              <a:rPr lang="lt-LT" dirty="0" smtClean="0"/>
              <a:t/>
            </a:r>
            <a:br>
              <a:rPr lang="lt-LT" dirty="0" smtClean="0"/>
            </a:br>
            <a:endParaRPr lang="lt-LT" dirty="0"/>
          </a:p>
        </p:txBody>
      </p:sp>
      <p:graphicFrame>
        <p:nvGraphicFramePr>
          <p:cNvPr id="4" name="Turinio vietos rezervavimo ženklas 3"/>
          <p:cNvGraphicFramePr>
            <a:graphicFrameLocks noGrp="1"/>
          </p:cNvGraphicFramePr>
          <p:nvPr>
            <p:ph idx="1"/>
          </p:nvPr>
        </p:nvGraphicFramePr>
        <p:xfrm>
          <a:off x="467544" y="3140968"/>
          <a:ext cx="8229600" cy="1483360"/>
        </p:xfrm>
        <a:graphic>
          <a:graphicData uri="http://schemas.openxmlformats.org/drawingml/2006/table">
            <a:tbl>
              <a:tblPr firstRow="1" bandRow="1">
                <a:tableStyleId>{ED083AE6-46FA-4A59-8FB0-9F97EB10719F}</a:tableStyleId>
              </a:tblPr>
              <a:tblGrid>
                <a:gridCol w="2057400"/>
                <a:gridCol w="2057400"/>
                <a:gridCol w="2057400"/>
                <a:gridCol w="2057400"/>
              </a:tblGrid>
              <a:tr h="370840">
                <a:tc>
                  <a:txBody>
                    <a:bodyPr/>
                    <a:lstStyle/>
                    <a:p>
                      <a:r>
                        <a:rPr lang="lt-LT" b="0" dirty="0" smtClean="0"/>
                        <a:t>N</a:t>
                      </a:r>
                      <a:endParaRPr lang="lt-LT" b="0" dirty="0"/>
                    </a:p>
                  </a:txBody>
                  <a:tcPr/>
                </a:tc>
                <a:tc>
                  <a:txBody>
                    <a:bodyPr/>
                    <a:lstStyle/>
                    <a:p>
                      <a:r>
                        <a:rPr lang="lt-LT" b="0" dirty="0" smtClean="0"/>
                        <a:t>L</a:t>
                      </a:r>
                      <a:endParaRPr lang="lt-LT" b="0" dirty="0"/>
                    </a:p>
                  </a:txBody>
                  <a:tcPr/>
                </a:tc>
                <a:tc>
                  <a:txBody>
                    <a:bodyPr/>
                    <a:lstStyle/>
                    <a:p>
                      <a:r>
                        <a:rPr lang="lt-LT" b="0" dirty="0" smtClean="0"/>
                        <a:t>I</a:t>
                      </a:r>
                      <a:endParaRPr lang="lt-LT" b="0" dirty="0"/>
                    </a:p>
                  </a:txBody>
                  <a:tcPr/>
                </a:tc>
                <a:tc>
                  <a:txBody>
                    <a:bodyPr/>
                    <a:lstStyle/>
                    <a:p>
                      <a:r>
                        <a:rPr lang="lt-LT" b="0" dirty="0" smtClean="0"/>
                        <a:t>Š</a:t>
                      </a:r>
                      <a:endParaRPr lang="lt-LT" b="0" dirty="0"/>
                    </a:p>
                  </a:txBody>
                  <a:tcPr/>
                </a:tc>
              </a:tr>
              <a:tr h="370840">
                <a:tc>
                  <a:txBody>
                    <a:bodyPr/>
                    <a:lstStyle/>
                    <a:p>
                      <a:r>
                        <a:rPr lang="lt-LT" b="0" dirty="0" smtClean="0"/>
                        <a:t>Š</a:t>
                      </a:r>
                      <a:endParaRPr lang="lt-LT" b="0" dirty="0"/>
                    </a:p>
                  </a:txBody>
                  <a:tcPr/>
                </a:tc>
                <a:tc>
                  <a:txBody>
                    <a:bodyPr/>
                    <a:lstStyle/>
                    <a:p>
                      <a:r>
                        <a:rPr lang="lt-LT" b="0" dirty="0" smtClean="0"/>
                        <a:t>L</a:t>
                      </a:r>
                      <a:endParaRPr lang="lt-LT" b="0" dirty="0"/>
                    </a:p>
                  </a:txBody>
                  <a:tcPr/>
                </a:tc>
                <a:tc>
                  <a:txBody>
                    <a:bodyPr/>
                    <a:lstStyle/>
                    <a:p>
                      <a:r>
                        <a:rPr lang="lt-LT" b="0" dirty="0" smtClean="0"/>
                        <a:t>P</a:t>
                      </a:r>
                      <a:endParaRPr lang="lt-LT" b="0" dirty="0"/>
                    </a:p>
                  </a:txBody>
                  <a:tcPr/>
                </a:tc>
                <a:tc>
                  <a:txBody>
                    <a:bodyPr/>
                    <a:lstStyle/>
                    <a:p>
                      <a:r>
                        <a:rPr lang="lt-LT" b="0" dirty="0" smtClean="0"/>
                        <a:t>D</a:t>
                      </a:r>
                      <a:endParaRPr lang="lt-LT" b="0" dirty="0"/>
                    </a:p>
                  </a:txBody>
                  <a:tcPr/>
                </a:tc>
              </a:tr>
              <a:tr h="370840">
                <a:tc>
                  <a:txBody>
                    <a:bodyPr/>
                    <a:lstStyle/>
                    <a:p>
                      <a:r>
                        <a:rPr lang="lt-LT" b="0" dirty="0" smtClean="0"/>
                        <a:t>S</a:t>
                      </a:r>
                      <a:endParaRPr lang="lt-LT" b="0" dirty="0"/>
                    </a:p>
                  </a:txBody>
                  <a:tcPr/>
                </a:tc>
                <a:tc>
                  <a:txBody>
                    <a:bodyPr/>
                    <a:lstStyle/>
                    <a:p>
                      <a:r>
                        <a:rPr lang="lt-LT" b="0" dirty="0" smtClean="0"/>
                        <a:t>L</a:t>
                      </a:r>
                      <a:endParaRPr lang="lt-LT" b="0" dirty="0"/>
                    </a:p>
                  </a:txBody>
                  <a:tcPr/>
                </a:tc>
                <a:tc>
                  <a:txBody>
                    <a:bodyPr/>
                    <a:lstStyle/>
                    <a:p>
                      <a:r>
                        <a:rPr lang="lt-LT" b="0" dirty="0" smtClean="0"/>
                        <a:t>P</a:t>
                      </a:r>
                      <a:endParaRPr lang="lt-LT" b="0" dirty="0"/>
                    </a:p>
                  </a:txBody>
                  <a:tcPr/>
                </a:tc>
                <a:tc>
                  <a:txBody>
                    <a:bodyPr/>
                    <a:lstStyle/>
                    <a:p>
                      <a:r>
                        <a:rPr lang="lt-LT" b="0" dirty="0" smtClean="0"/>
                        <a:t>B</a:t>
                      </a:r>
                      <a:endParaRPr lang="lt-LT" b="0" dirty="0"/>
                    </a:p>
                  </a:txBody>
                  <a:tcPr/>
                </a:tc>
              </a:tr>
              <a:tr h="370840">
                <a:tc>
                  <a:txBody>
                    <a:bodyPr/>
                    <a:lstStyle/>
                    <a:p>
                      <a:r>
                        <a:rPr lang="lt-LT" b="0" dirty="0" smtClean="0"/>
                        <a:t>E</a:t>
                      </a:r>
                      <a:endParaRPr lang="lt-LT" b="0" dirty="0"/>
                    </a:p>
                  </a:txBody>
                  <a:tcPr/>
                </a:tc>
                <a:tc>
                  <a:txBody>
                    <a:bodyPr/>
                    <a:lstStyle/>
                    <a:p>
                      <a:r>
                        <a:rPr lang="lt-LT" b="0" dirty="0" smtClean="0"/>
                        <a:t>A</a:t>
                      </a:r>
                      <a:endParaRPr lang="lt-LT" b="0" dirty="0"/>
                    </a:p>
                  </a:txBody>
                  <a:tcPr/>
                </a:tc>
                <a:tc>
                  <a:txBody>
                    <a:bodyPr/>
                    <a:lstStyle/>
                    <a:p>
                      <a:r>
                        <a:rPr lang="lt-LT" b="0" dirty="0" smtClean="0"/>
                        <a:t>V</a:t>
                      </a:r>
                      <a:endParaRPr lang="lt-LT" b="0" dirty="0"/>
                    </a:p>
                  </a:txBody>
                  <a:tcPr/>
                </a:tc>
                <a:tc>
                  <a:txBody>
                    <a:bodyPr/>
                    <a:lstStyle/>
                    <a:p>
                      <a:r>
                        <a:rPr lang="lt-LT" b="0" dirty="0" smtClean="0"/>
                        <a:t>O</a:t>
                      </a:r>
                      <a:endParaRPr lang="lt-LT" b="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nis">
  <a:themeElements>
    <a:clrScheme name="Media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istini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ni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148</TotalTime>
  <Words>618</Words>
  <Application>Microsoft Office PowerPoint</Application>
  <PresentationFormat>Demonstracija ekrane (4:3)</PresentationFormat>
  <Paragraphs>225</Paragraphs>
  <Slides>14</Slides>
  <Notes>0</Notes>
  <HiddenSlides>0</HiddenSlides>
  <MMClips>0</MMClips>
  <ScaleCrop>false</ScaleCrop>
  <HeadingPairs>
    <vt:vector size="4" baseType="variant">
      <vt:variant>
        <vt:lpstr>Tema</vt:lpstr>
      </vt:variant>
      <vt:variant>
        <vt:i4>1</vt:i4>
      </vt:variant>
      <vt:variant>
        <vt:lpstr>Skaidrių pavadinimai</vt:lpstr>
      </vt:variant>
      <vt:variant>
        <vt:i4>14</vt:i4>
      </vt:variant>
    </vt:vector>
  </HeadingPairs>
  <TitlesOfParts>
    <vt:vector size="15" baseType="lpstr">
      <vt:lpstr>Urbanistinis</vt:lpstr>
      <vt:lpstr>REKOMENDACIJOS  geografijos mokytojams,  ugdantiems  5 – 10 klasių specialiųjų poreikių žemų ir labai žemų intelektinių gebėjimų  mokinius</vt:lpstr>
      <vt:lpstr>Skaidrė 2</vt:lpstr>
      <vt:lpstr>Skaidrė 3</vt:lpstr>
      <vt:lpstr>Skaidrė 4</vt:lpstr>
      <vt:lpstr>Skaidrė 5</vt:lpstr>
      <vt:lpstr>Skaidrė 6</vt:lpstr>
      <vt:lpstr>Skaidrė 7</vt:lpstr>
      <vt:lpstr>Nuspalvinti Europos kalnus </vt:lpstr>
      <vt:lpstr>Surašyti Europos valstybes, kai duotos pirmosios raidės </vt:lpstr>
      <vt:lpstr>Skaidrė 10</vt:lpstr>
      <vt:lpstr>Surašyti valstybių sostines </vt:lpstr>
      <vt:lpstr>Išbraukti / nuspalvinti miestus</vt:lpstr>
      <vt:lpstr>Skaidrė 13</vt:lpstr>
      <vt:lpstr>Skaidrė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REKOMENDACIJOS  geografijos mokytojams,  ugdantiems  5 – 10 klasių specialiųjų poreikių žemų ir labai žemų intelektinių gebėjimų  mokinius</dc:title>
  <dc:creator>GEDIMINAS</dc:creator>
  <cp:lastModifiedBy>GEDIMINAS</cp:lastModifiedBy>
  <cp:revision>17</cp:revision>
  <dcterms:created xsi:type="dcterms:W3CDTF">2013-01-21T17:00:48Z</dcterms:created>
  <dcterms:modified xsi:type="dcterms:W3CDTF">2013-01-22T15:33:41Z</dcterms:modified>
</cp:coreProperties>
</file>