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77" r:id="rId4"/>
    <p:sldId id="278" r:id="rId5"/>
    <p:sldId id="258" r:id="rId6"/>
    <p:sldId id="336" r:id="rId7"/>
    <p:sldId id="260" r:id="rId8"/>
    <p:sldId id="289" r:id="rId9"/>
    <p:sldId id="283" r:id="rId10"/>
    <p:sldId id="287" r:id="rId11"/>
    <p:sldId id="288" r:id="rId12"/>
    <p:sldId id="295" r:id="rId13"/>
    <p:sldId id="296" r:id="rId14"/>
    <p:sldId id="265" r:id="rId15"/>
    <p:sldId id="286" r:id="rId16"/>
    <p:sldId id="263" r:id="rId17"/>
    <p:sldId id="290" r:id="rId18"/>
    <p:sldId id="291" r:id="rId19"/>
    <p:sldId id="292" r:id="rId20"/>
    <p:sldId id="298" r:id="rId21"/>
    <p:sldId id="300" r:id="rId22"/>
    <p:sldId id="293" r:id="rId23"/>
    <p:sldId id="302" r:id="rId24"/>
    <p:sldId id="303" r:id="rId25"/>
    <p:sldId id="294" r:id="rId26"/>
    <p:sldId id="268" r:id="rId27"/>
    <p:sldId id="321" r:id="rId28"/>
    <p:sldId id="322" r:id="rId29"/>
    <p:sldId id="323" r:id="rId30"/>
    <p:sldId id="324" r:id="rId31"/>
    <p:sldId id="325" r:id="rId32"/>
    <p:sldId id="270" r:id="rId33"/>
    <p:sldId id="297" r:id="rId34"/>
    <p:sldId id="337" r:id="rId35"/>
    <p:sldId id="272" r:id="rId36"/>
    <p:sldId id="273" r:id="rId37"/>
    <p:sldId id="326" r:id="rId38"/>
    <p:sldId id="327" r:id="rId39"/>
    <p:sldId id="328" r:id="rId40"/>
    <p:sldId id="329" r:id="rId41"/>
    <p:sldId id="330" r:id="rId42"/>
    <p:sldId id="338" r:id="rId43"/>
    <p:sldId id="332" r:id="rId44"/>
    <p:sldId id="333" r:id="rId45"/>
    <p:sldId id="334" r:id="rId46"/>
    <p:sldId id="335" r:id="rId47"/>
    <p:sldId id="281" r:id="rId48"/>
    <p:sldId id="280" r:id="rId49"/>
    <p:sldId id="274" r:id="rId5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00"/>
    <a:srgbClr val="000000"/>
    <a:srgbClr val="5A0000"/>
    <a:srgbClr val="6338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33" autoAdjust="0"/>
  </p:normalViewPr>
  <p:slideViewPr>
    <p:cSldViewPr>
      <p:cViewPr varScale="1">
        <p:scale>
          <a:sx n="49" d="100"/>
          <a:sy n="49" d="100"/>
        </p:scale>
        <p:origin x="-19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ADBEEF55-6562-4606-9B2D-0BB284048A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453A7-3998-4685-B003-321456D5904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Introduce ourselves here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0327F-630C-42E8-BF60-48508DC8BE6E}" type="slidenum">
              <a:rPr lang="en-US"/>
              <a:pPr/>
              <a:t>33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b="1"/>
              <a:t>We have to thank the Indians for our modern number system.</a:t>
            </a:r>
            <a:endParaRPr lang="en-GB" b="1"/>
          </a:p>
          <a:p>
            <a:pPr>
              <a:buFontTx/>
              <a:buChar char="•"/>
            </a:pPr>
            <a:r>
              <a:rPr lang="en-US" b="1"/>
              <a:t>Similarity between the Indian numeral system and our modern one: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DAC4F-621B-4B9F-80EB-52BE8404FCDD}" type="slidenum">
              <a:rPr lang="en-US"/>
              <a:pPr/>
              <a:t>47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b="1"/>
              <a:t>The number system we have today have come through a long route, and mostly from some far away lands, outside of Europe. </a:t>
            </a:r>
          </a:p>
          <a:p>
            <a:pPr>
              <a:buFontTx/>
              <a:buChar char="•"/>
            </a:pPr>
            <a:endParaRPr lang="en-GB" b="1"/>
          </a:p>
          <a:p>
            <a:pPr>
              <a:buFontTx/>
              <a:buChar char="•"/>
            </a:pPr>
            <a:r>
              <a:rPr lang="en-GB" b="1"/>
              <a:t>They came about because human beings wanted to solve problems and created numbers to solve these problems.</a:t>
            </a:r>
          </a:p>
          <a:p>
            <a:pPr>
              <a:buFontTx/>
              <a:buChar char="•"/>
            </a:pPr>
            <a:endParaRPr lang="en-GB" b="1"/>
          </a:p>
          <a:p>
            <a:pPr>
              <a:buFontTx/>
              <a:buChar char="•"/>
            </a:pPr>
            <a:endParaRPr lang="en-GB"/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90569-33A3-4F66-AAD5-2016B2B94A18}" type="slidenum">
              <a:rPr lang="en-US"/>
              <a:pPr/>
              <a:t>48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Questions to Ask Yourselves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3D578-1D86-4B8A-8017-BB0CB224EA8E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Take Home Messages:</a:t>
            </a:r>
          </a:p>
          <a:p>
            <a:endParaRPr lang="en-GB" b="1"/>
          </a:p>
          <a:p>
            <a:r>
              <a:rPr lang="en-GB" b="1"/>
              <a:t>*The number system we have today have come through a long route, and mostly from some far away lands, outside of Europe. </a:t>
            </a:r>
          </a:p>
          <a:p>
            <a:endParaRPr lang="en-GB" b="1"/>
          </a:p>
          <a:p>
            <a:r>
              <a:rPr lang="en-GB" b="1"/>
              <a:t>*    They came about because human beings wanted to solve problems and created numbers to solve these problems.</a:t>
            </a:r>
            <a:endParaRPr lang="en-US" b="1"/>
          </a:p>
          <a:p>
            <a:endParaRPr 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BE493-FE5E-43CB-A32A-018130BB5515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b="1"/>
              <a:t>Take a look at this picture, and try to estimate the quantity of each set of objects in a singe visual glance, without counting</a:t>
            </a:r>
            <a:r>
              <a:rPr lang="en-US" sz="2000" b="1"/>
              <a:t>.</a:t>
            </a:r>
          </a:p>
          <a:p>
            <a:endParaRPr lang="en-GB" b="1"/>
          </a:p>
          <a:p>
            <a:r>
              <a:rPr lang="en-GB" sz="2000" b="1"/>
              <a:t>Take a look again.</a:t>
            </a:r>
          </a:p>
          <a:p>
            <a:endParaRPr lang="en-GB" sz="2000" b="1"/>
          </a:p>
          <a:p>
            <a:r>
              <a:rPr lang="en-GB" b="1"/>
              <a:t>More difficult to see the objects more than four.</a:t>
            </a:r>
          </a:p>
          <a:p>
            <a:endParaRPr lang="en-GB" b="1"/>
          </a:p>
          <a:p>
            <a:r>
              <a:rPr lang="en-GB" b="1"/>
              <a:t>Everyone can see the sets of one, two, and of three objects in the figure, and most people can see the set of four.</a:t>
            </a:r>
          </a:p>
          <a:p>
            <a:endParaRPr lang="en-GB" b="1"/>
          </a:p>
          <a:p>
            <a:r>
              <a:rPr lang="en-GB" b="1"/>
              <a:t>But that’s about the limit of our natural ability to numerate. Beyond 4, quantities are vague, and our eyes alone cannot tell us how many things there are.</a:t>
            </a:r>
            <a:endParaRPr lang="en-US" b="1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580C4-FEBF-470F-9115-15B8E916BB2B}" type="slidenum">
              <a:rPr lang="en-US"/>
              <a:pPr/>
              <a:t>8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Different societies came up with ways to deal with this “limit of four”.</a:t>
            </a:r>
            <a:endParaRPr lang="en-US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E687D-6264-40CF-B674-946293A0F7F8}" type="slidenum">
              <a:rPr lang="en-US"/>
              <a:pPr/>
              <a:t>12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Close on one hand as many fingers as the excess of 8 over 5, namely 3, keeping the other 2 fingers extended. On the second hand, close as many fingers as the excess of 9 over 5, namely 4, leaving the 5th finger extended. Mentally multiply by 10 the total number of closed fingers (10 x 7 = 70), multiply together the numbers of extended fingers on the 2 hands (2 x 1 = 2), and finally add these 2 results together to get 72. That is to say:</a:t>
            </a:r>
          </a:p>
          <a:p>
            <a:endParaRPr lang="en-GB" b="1"/>
          </a:p>
          <a:p>
            <a:endParaRPr lang="en-US"/>
          </a:p>
          <a:p>
            <a:r>
              <a:rPr lang="en-US" b="1"/>
              <a:t>8 x 9 = (3 + 4) x 10 + (2 x 1) = 72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535D0-F5F4-4EFA-8910-7C160BA367F4}" type="slidenum">
              <a:rPr lang="en-US"/>
              <a:pPr/>
              <a:t>17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Some societies additive numeral system: </a:t>
            </a:r>
            <a:r>
              <a:rPr lang="en-GB" b="1" i="1"/>
              <a:t>a principle of addition</a:t>
            </a:r>
            <a:r>
              <a:rPr lang="en-GB" b="1"/>
              <a:t>, where each character has a value independent of its position in its representation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392E8-8F97-42D7-A0DA-08E6A2606165}" type="slidenum">
              <a:rPr lang="en-US"/>
              <a:pPr/>
              <a:t>25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/>
            <a:endParaRPr lang="en-GB"/>
          </a:p>
          <a:p>
            <a:pPr marL="685800" lvl="1" indent="-228600">
              <a:buFontTx/>
              <a:buChar char="•"/>
            </a:pPr>
            <a:r>
              <a:rPr lang="en-GB" sz="2400" b="1"/>
              <a:t>Hard to represent larger numbers</a:t>
            </a:r>
          </a:p>
          <a:p>
            <a:pPr marL="685800" lvl="1" indent="-228600">
              <a:buFontTx/>
              <a:buChar char="•"/>
            </a:pPr>
            <a:r>
              <a:rPr lang="en-GB" b="1"/>
              <a:t> </a:t>
            </a:r>
            <a:r>
              <a:rPr lang="en-GB" sz="2400" b="1"/>
              <a:t>Hard to do arithmetic with larger numbers, trying do 23456 x 987654</a:t>
            </a:r>
          </a:p>
          <a:p>
            <a:pPr marL="685800" lvl="1" indent="-228600"/>
            <a:endParaRPr lang="en-GB" sz="2400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8389D-7E35-4022-B33B-35929FE2DC98}" type="slidenum">
              <a:rPr lang="en-US"/>
              <a:pPr/>
              <a:t>26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The search was on for portable representation of numbers</a:t>
            </a:r>
          </a:p>
          <a:p>
            <a:endParaRPr lang="en-GB" b="1"/>
          </a:p>
          <a:p>
            <a:r>
              <a:rPr lang="en-GB" b="1"/>
              <a:t>To make progress, humans had to solve a tricky problem:</a:t>
            </a:r>
          </a:p>
          <a:p>
            <a:endParaRPr lang="en-GB" b="1"/>
          </a:p>
          <a:p>
            <a:r>
              <a:rPr lang="en-GB" b="1"/>
              <a:t>What is the smallest set of symbols in which the largest numbers can in theory be represented?</a:t>
            </a:r>
            <a:endParaRPr lang="en-US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56FDD-A7B9-4F13-8128-15C89294ACA9}" type="slidenum">
              <a:rPr lang="en-US"/>
              <a:pPr/>
              <a:t>32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b="1"/>
              <a:t>You know the </a:t>
            </a:r>
            <a:r>
              <a:rPr lang="en-US" b="1"/>
              <a:t>origin of the positional number, and its drawbacks.</a:t>
            </a:r>
            <a:endParaRPr lang="en-GB" b="1"/>
          </a:p>
          <a:p>
            <a:pPr>
              <a:buFontTx/>
              <a:buChar char="•"/>
            </a:pPr>
            <a:r>
              <a:rPr lang="en-GB" b="1"/>
              <a:t>One of its limits is how do you represent tens, hundreds, etc.</a:t>
            </a:r>
          </a:p>
          <a:p>
            <a:pPr>
              <a:buFontTx/>
              <a:buChar char="•"/>
            </a:pPr>
            <a:r>
              <a:rPr lang="en-US" b="1"/>
              <a:t>A number system to be as effective as ours, it must possess a zero.</a:t>
            </a:r>
            <a:endParaRPr lang="en-GB" b="1"/>
          </a:p>
          <a:p>
            <a:pPr>
              <a:buFontTx/>
              <a:buChar char="•"/>
            </a:pPr>
            <a:r>
              <a:rPr lang="en-US" b="1"/>
              <a:t>In the beginning, the concept of zero was synonymous with empty space.</a:t>
            </a:r>
          </a:p>
          <a:p>
            <a:pPr>
              <a:buFontTx/>
              <a:buChar char="•"/>
            </a:pPr>
            <a:r>
              <a:rPr lang="en-US" b="1"/>
              <a:t>Some societies came up with solutions to represent “nothing”.</a:t>
            </a:r>
            <a:r>
              <a:rPr lang="en-US"/>
              <a:t> </a:t>
            </a:r>
          </a:p>
          <a:p>
            <a:pPr>
              <a:buFontTx/>
              <a:buChar char="•"/>
            </a:pPr>
            <a:r>
              <a:rPr lang="en-US" b="1"/>
              <a:t>The Babylonians left blanks in places where zeroes should be.</a:t>
            </a:r>
            <a:endParaRPr lang="en-GB" b="1"/>
          </a:p>
          <a:p>
            <a:pPr>
              <a:buFontTx/>
              <a:buChar char="•"/>
            </a:pPr>
            <a:r>
              <a:rPr lang="en-US" b="1"/>
              <a:t>The concept of “empty” and “nothing” started becoming synonymous.</a:t>
            </a:r>
            <a:endParaRPr lang="en-GB" b="1"/>
          </a:p>
          <a:p>
            <a:pPr>
              <a:buFontTx/>
              <a:buChar char="•"/>
            </a:pPr>
            <a:r>
              <a:rPr lang="en-US" b="1"/>
              <a:t>It was a long time before zero was discovered.</a:t>
            </a:r>
            <a:endParaRPr lang="en-GB" b="1"/>
          </a:p>
          <a:p>
            <a:pPr>
              <a:buFontTx/>
              <a:buChar char="•"/>
            </a:pPr>
            <a:endParaRPr lang="en-US" b="1"/>
          </a:p>
          <a:p>
            <a:pPr>
              <a:buFontTx/>
              <a:buChar char="•"/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743F8-8FE7-410A-AC2E-8E3F94633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BE5D4-9F80-4117-B3DB-7FBC7CB5D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00B7E-8C6F-475B-A2FE-6F6F35AAB8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Pavadinimas ir tekstas virš turin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F27795-697D-4812-9314-97DC76490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Pavadinimas, turinys ir dviejų stulpelių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Datos vietos rezervavimo ženklas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kaidrės numerio vietos rezervavimo ženklas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49231C-3421-4628-9926-CF94D4326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Pavadinimas, tekstas ir dviejų stulpelių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Datos vietos rezervavimo ženklas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kaidrės numerio vietos rezervavimo ženklas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2E01C4-771A-4CA3-A6DA-2A6F4FEDB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Pavadinimas ir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Lentelės vietos rezervavimo ženklas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A7485-7105-441A-BCAB-EDC9F7E3C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Pavadinimas ir keturių stulpelių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C23E0D-0122-467E-8817-8447156197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8AB4C-D18C-49F3-A053-937991FEC6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1152A-D3D4-4C8B-89A1-D129F94E2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90416-1553-4757-9D39-C22BAFC03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45E96-3742-4A35-925B-E8825024D3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204ED-DD92-441D-92E6-AA1425A84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2BB31-60A9-410E-ACF5-C72AC64FC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629E6-AC8C-47E3-B537-62F60AB44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4386D-4CA2-4FD2-A72D-781767609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DDA27F-23A3-4DE0-A3E5-7016EC5D4CB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History of Numbers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Tope Omitola and Sam Staton</a:t>
            </a:r>
          </a:p>
          <a:p>
            <a:r>
              <a:rPr lang="en-GB"/>
              <a:t>University of Cambridge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Cretan 1200-1700BC</a:t>
            </a:r>
            <a:endParaRPr lang="en-US"/>
          </a:p>
        </p:txBody>
      </p:sp>
      <p:pic>
        <p:nvPicPr>
          <p:cNvPr id="57352" name="Picture 8" descr="Creta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844675"/>
            <a:ext cx="6572250" cy="4314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England’s “five-barred gate”</a:t>
            </a:r>
            <a:endParaRPr lang="en-US"/>
          </a:p>
        </p:txBody>
      </p:sp>
      <p:pic>
        <p:nvPicPr>
          <p:cNvPr id="59400" name="Picture 8" descr="Scan5_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495550"/>
            <a:ext cx="7632700" cy="2543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Count with </a:t>
            </a:r>
            <a:br>
              <a:rPr lang="en-GB"/>
            </a:br>
            <a:r>
              <a:rPr lang="en-GB"/>
              <a:t>“limit of four”</a:t>
            </a: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/>
              <a:t>An example of using fingers to do </a:t>
            </a:r>
            <a:r>
              <a:rPr lang="en-GB" b="0"/>
              <a:t>8 x 9</a:t>
            </a:r>
          </a:p>
          <a:p>
            <a:pPr>
              <a:buFontTx/>
              <a:buNone/>
            </a:pPr>
            <a:endParaRPr lang="en-US" sz="2400"/>
          </a:p>
        </p:txBody>
      </p:sp>
      <p:pic>
        <p:nvPicPr>
          <p:cNvPr id="75781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65313" y="2565400"/>
            <a:ext cx="5413375" cy="41036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Calculating With Your Finger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A little exercise:</a:t>
            </a:r>
          </a:p>
          <a:p>
            <a:r>
              <a:rPr lang="en-US" b="0"/>
              <a:t>How would you do 9 x 7 using your fingers?</a:t>
            </a:r>
          </a:p>
          <a:p>
            <a:r>
              <a:rPr lang="en-GB"/>
              <a:t>Limits of this: doing </a:t>
            </a:r>
            <a:r>
              <a:rPr lang="en-US"/>
              <a:t>12346 x 987 </a:t>
            </a:r>
            <a:endParaRPr lang="en-GB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Count with “limit of four”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Here is a figure to show you what people have used.</a:t>
            </a:r>
          </a:p>
          <a:p>
            <a:r>
              <a:rPr lang="en-GB"/>
              <a:t>The Elema of New Guinea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286000"/>
            <a:ext cx="2243137" cy="1143000"/>
          </a:xfrm>
        </p:spPr>
        <p:txBody>
          <a:bodyPr/>
          <a:lstStyle/>
          <a:p>
            <a:r>
              <a:rPr lang="en-GB" sz="4000"/>
              <a:t>The Elema of New Guinea</a:t>
            </a:r>
            <a:endParaRPr lang="en-US" sz="4000"/>
          </a:p>
        </p:txBody>
      </p:sp>
      <p:pic>
        <p:nvPicPr>
          <p:cNvPr id="54280" name="Picture 8" descr="Elema_countin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82875" y="331788"/>
            <a:ext cx="3778250" cy="6203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Count with “limit of four”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little exercise:</a:t>
            </a:r>
          </a:p>
          <a:p>
            <a:r>
              <a:rPr lang="en-GB"/>
              <a:t>Could you tell me how to do 2 + 11 + 20 in the Elema Number System?</a:t>
            </a:r>
          </a:p>
          <a:p>
            <a:r>
              <a:rPr lang="en-GB"/>
              <a:t>Very awkward doing this simple sum.</a:t>
            </a:r>
          </a:p>
          <a:p>
            <a:r>
              <a:rPr lang="en-GB"/>
              <a:t>Imagine doing 112 + 231 + 4567</a:t>
            </a:r>
            <a:r>
              <a:rPr lang="en-US"/>
              <a:t> </a:t>
            </a:r>
          </a:p>
          <a:p>
            <a:pPr>
              <a:buFontTx/>
              <a:buNone/>
            </a:pPr>
            <a:endParaRPr lang="en-GB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Additive Numeral Systems</a:t>
            </a: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Some societies have an additive numeral system: </a:t>
            </a:r>
            <a:r>
              <a:rPr lang="en-GB" i="1"/>
              <a:t>a principle of addition</a:t>
            </a:r>
            <a:r>
              <a:rPr lang="en-GB"/>
              <a:t>, where each character has a value independent of its position in its representation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Examples are the Greek and Roman numeral systems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Greek Numeral System</a:t>
            </a:r>
            <a:endParaRPr lang="en-US"/>
          </a:p>
        </p:txBody>
      </p:sp>
      <p:pic>
        <p:nvPicPr>
          <p:cNvPr id="64521" name="Picture 9" descr="Greek_numeral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1100" y="1268413"/>
            <a:ext cx="6783388" cy="5299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Arithmetic with Greek Numeral System</a:t>
            </a:r>
            <a:endParaRPr lang="en-US" sz="2800"/>
          </a:p>
        </p:txBody>
      </p:sp>
      <p:pic>
        <p:nvPicPr>
          <p:cNvPr id="66571" name="Picture 11" descr="Greek_calc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" y="1341438"/>
            <a:ext cx="8447088" cy="5200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Number?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/>
              <a:t>What is a number?</a:t>
            </a:r>
          </a:p>
          <a:p>
            <a:endParaRPr lang="en-GB" sz="3600"/>
          </a:p>
          <a:p>
            <a:r>
              <a:rPr lang="en-GB" sz="3600"/>
              <a:t>Are these numbers? </a:t>
            </a:r>
          </a:p>
          <a:p>
            <a:pPr lvl="1">
              <a:buSzPct val="50000"/>
            </a:pPr>
            <a:r>
              <a:rPr lang="en-GB" sz="3200"/>
              <a:t>Is 11 a number? </a:t>
            </a:r>
          </a:p>
          <a:p>
            <a:pPr lvl="1">
              <a:buSzPct val="50000"/>
            </a:pPr>
            <a:r>
              <a:rPr lang="en-GB" sz="3200"/>
              <a:t>33?</a:t>
            </a:r>
          </a:p>
          <a:p>
            <a:pPr lvl="1">
              <a:buSzPct val="50000"/>
            </a:pPr>
            <a:r>
              <a:rPr lang="en-GB" sz="3200"/>
              <a:t>What about 0xABFE? Is this a number?</a:t>
            </a:r>
            <a:endParaRPr lang="en-GB" sz="3600"/>
          </a:p>
          <a:p>
            <a:pPr>
              <a:buSzPct val="50000"/>
              <a:buFontTx/>
              <a:buNone/>
            </a:pPr>
            <a:endParaRPr lang="en-GB" sz="4000"/>
          </a:p>
          <a:p>
            <a:pPr>
              <a:buSzPct val="50000"/>
              <a:buFontTx/>
              <a:buNone/>
            </a:pPr>
            <a:endParaRPr lang="en-GB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Roman Numerals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566863"/>
            <a:ext cx="4464050" cy="459898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AutoNum type="arabicPlain"/>
            </a:pPr>
            <a:r>
              <a:rPr lang="en-GB" sz="3200"/>
              <a:t>I		20 	XX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3200"/>
              <a:t>2	II		25	XXV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3200"/>
              <a:t>3	III		29	XIX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3200"/>
              <a:t>4	IV		50	L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3200"/>
              <a:t>5	V		75	LXXV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3200"/>
              <a:t>6	VI		100	C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3200"/>
              <a:t>10	X		500	D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3200"/>
              <a:t>11	XI		1000	M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3200"/>
              <a:t>16	XVI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GB" sz="320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600200"/>
            <a:ext cx="3924300" cy="42767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sz="4000"/>
              <a:t>Now try these: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GB" sz="4000"/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z="4000"/>
              <a:t> XXXVI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z="4000"/>
              <a:t> XL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z="4000"/>
              <a:t> XVII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z="4000"/>
              <a:t> DCCLVI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sz="4000"/>
              <a:t> MCMLXIX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noFill/>
          <a:ln/>
        </p:spPr>
        <p:txBody>
          <a:bodyPr/>
          <a:lstStyle/>
          <a:p>
            <a:r>
              <a:rPr lang="en-GB"/>
              <a:t>Roman Numerals – Task 1 </a:t>
            </a:r>
          </a:p>
        </p:txBody>
      </p:sp>
      <p:graphicFrame>
        <p:nvGraphicFramePr>
          <p:cNvPr id="86177" name="Group 161"/>
          <p:cNvGraphicFramePr>
            <a:graphicFrameLocks noGrp="1"/>
          </p:cNvGraphicFramePr>
          <p:nvPr>
            <p:ph sz="half" idx="1"/>
          </p:nvPr>
        </p:nvGraphicFramePr>
        <p:xfrm>
          <a:off x="250825" y="1052513"/>
          <a:ext cx="4321175" cy="2834640"/>
        </p:xfrm>
        <a:graphic>
          <a:graphicData uri="http://schemas.openxmlformats.org/drawingml/2006/table">
            <a:tbl>
              <a:tblPr/>
              <a:tblGrid>
                <a:gridCol w="973138"/>
                <a:gridCol w="3348037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CCLXIV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MLXXX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MDCCCVII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174" name="Group 158"/>
          <p:cNvGraphicFramePr>
            <a:graphicFrameLocks noGrp="1"/>
          </p:cNvGraphicFramePr>
          <p:nvPr>
            <p:ph sz="quarter" idx="2"/>
          </p:nvPr>
        </p:nvGraphicFramePr>
        <p:xfrm>
          <a:off x="250825" y="3933825"/>
          <a:ext cx="4321175" cy="2834640"/>
        </p:xfrm>
        <a:graphic>
          <a:graphicData uri="http://schemas.openxmlformats.org/drawingml/2006/table">
            <a:tbl>
              <a:tblPr/>
              <a:tblGrid>
                <a:gridCol w="966788"/>
                <a:gridCol w="335438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MMMDCCXXVIII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MDCCCLII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MCCXXXI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CCCCXIII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70" name="Text Box 54"/>
          <p:cNvSpPr txBox="1">
            <a:spLocks noChangeArrowheads="1"/>
          </p:cNvSpPr>
          <p:nvPr/>
        </p:nvSpPr>
        <p:spPr bwMode="auto">
          <a:xfrm>
            <a:off x="6567488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lt-LT" u="sng"/>
          </a:p>
        </p:txBody>
      </p:sp>
      <p:graphicFrame>
        <p:nvGraphicFramePr>
          <p:cNvPr id="86170" name="Group 154"/>
          <p:cNvGraphicFramePr>
            <a:graphicFrameLocks noGrp="1"/>
          </p:cNvGraphicFramePr>
          <p:nvPr>
            <p:ph sz="quarter" idx="3"/>
          </p:nvPr>
        </p:nvGraphicFramePr>
        <p:xfrm>
          <a:off x="5795963" y="1123950"/>
          <a:ext cx="1871662" cy="2659065"/>
        </p:xfrm>
        <a:graphic>
          <a:graphicData uri="http://schemas.openxmlformats.org/drawingml/2006/table">
            <a:tbl>
              <a:tblPr/>
              <a:tblGrid>
                <a:gridCol w="417512"/>
                <a:gridCol w="1454150"/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LXXV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Roman Numerals – Task 1</a:t>
            </a:r>
            <a:endParaRPr lang="en-US"/>
          </a:p>
        </p:txBody>
      </p:sp>
      <p:sp>
        <p:nvSpPr>
          <p:cNvPr id="68612" name="Text Box 4"/>
          <p:cNvSpPr txBox="1">
            <a:spLocks noChangeArrowheads="1"/>
          </p:cNvSpPr>
          <p:nvPr>
            <p:ph type="body" sz="half" idx="1"/>
          </p:nvPr>
        </p:nvSpPr>
        <p:spPr>
          <a:xfrm>
            <a:off x="1404938" y="4149725"/>
            <a:ext cx="3095625" cy="5032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>
                <a:solidFill>
                  <a:schemeClr val="accent2"/>
                </a:solidFill>
              </a:rPr>
              <a:t>  MMMDCCCI</a:t>
            </a:r>
          </a:p>
        </p:txBody>
      </p:sp>
      <p:graphicFrame>
        <p:nvGraphicFramePr>
          <p:cNvPr id="68683" name="Group 75"/>
          <p:cNvGraphicFramePr>
            <a:graphicFrameLocks noGrp="1"/>
          </p:cNvGraphicFramePr>
          <p:nvPr>
            <p:ph sz="quarter" idx="2"/>
          </p:nvPr>
        </p:nvGraphicFramePr>
        <p:xfrm>
          <a:off x="684213" y="1773238"/>
          <a:ext cx="3382962" cy="2834640"/>
        </p:xfrm>
        <a:graphic>
          <a:graphicData uri="http://schemas.openxmlformats.org/drawingml/2006/table">
            <a:tbl>
              <a:tblPr/>
              <a:tblGrid>
                <a:gridCol w="760412"/>
                <a:gridCol w="26225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CCLXIV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MLXXX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MDCCCVII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714" name="Group 106"/>
          <p:cNvGraphicFramePr>
            <a:graphicFrameLocks noGrp="1"/>
          </p:cNvGraphicFramePr>
          <p:nvPr>
            <p:ph sz="quarter" idx="3"/>
          </p:nvPr>
        </p:nvGraphicFramePr>
        <p:xfrm>
          <a:off x="4716463" y="1773238"/>
          <a:ext cx="4038600" cy="2834640"/>
        </p:xfrm>
        <a:graphic>
          <a:graphicData uri="http://schemas.openxmlformats.org/drawingml/2006/table">
            <a:tbl>
              <a:tblPr/>
              <a:tblGrid>
                <a:gridCol w="908050"/>
                <a:gridCol w="31305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15" name="Text Box 107"/>
          <p:cNvSpPr txBox="1">
            <a:spLocks noChangeArrowheads="1"/>
          </p:cNvSpPr>
          <p:nvPr/>
        </p:nvSpPr>
        <p:spPr bwMode="auto">
          <a:xfrm>
            <a:off x="5651500" y="4149725"/>
            <a:ext cx="30956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lnSpc>
                <a:spcPct val="90000"/>
              </a:lnSpc>
            </a:pPr>
            <a:r>
              <a:rPr lang="en-GB" sz="3200" b="1">
                <a:solidFill>
                  <a:schemeClr val="accent2"/>
                </a:solidFill>
              </a:rPr>
              <a:t>3801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7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9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Roman Numerals – Task 1</a:t>
            </a:r>
            <a:endParaRPr lang="en-US"/>
          </a:p>
        </p:txBody>
      </p:sp>
      <p:graphicFrame>
        <p:nvGraphicFramePr>
          <p:cNvPr id="92235" name="Group 75"/>
          <p:cNvGraphicFramePr>
            <a:graphicFrameLocks noGrp="1"/>
          </p:cNvGraphicFramePr>
          <p:nvPr>
            <p:ph sz="half" idx="1"/>
          </p:nvPr>
        </p:nvGraphicFramePr>
        <p:xfrm>
          <a:off x="0" y="1773238"/>
          <a:ext cx="4356100" cy="2895600"/>
        </p:xfrm>
        <a:graphic>
          <a:graphicData uri="http://schemas.openxmlformats.org/drawingml/2006/table">
            <a:tbl>
              <a:tblPr/>
              <a:tblGrid>
                <a:gridCol w="971550"/>
                <a:gridCol w="338455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MMMDCCXXVIII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MDCCCLII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MCCXXXI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CCCCXIII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2555875" y="4076700"/>
            <a:ext cx="20161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b="1">
                <a:solidFill>
                  <a:schemeClr val="accent2"/>
                </a:solidFill>
              </a:rPr>
              <a:t>CCXXXII</a:t>
            </a:r>
          </a:p>
        </p:txBody>
      </p:sp>
      <p:graphicFrame>
        <p:nvGraphicFramePr>
          <p:cNvPr id="92233" name="Group 73"/>
          <p:cNvGraphicFramePr>
            <a:graphicFrameLocks noGrp="1"/>
          </p:cNvGraphicFramePr>
          <p:nvPr>
            <p:ph sz="half" idx="2"/>
          </p:nvPr>
        </p:nvGraphicFramePr>
        <p:xfrm>
          <a:off x="6227763" y="1773238"/>
          <a:ext cx="2447925" cy="2895600"/>
        </p:xfrm>
        <a:graphic>
          <a:graphicData uri="http://schemas.openxmlformats.org/drawingml/2006/table">
            <a:tbl>
              <a:tblPr/>
              <a:tblGrid>
                <a:gridCol w="812800"/>
                <a:gridCol w="1635125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31" name="Text Box 71"/>
          <p:cNvSpPr txBox="1">
            <a:spLocks noChangeArrowheads="1"/>
          </p:cNvSpPr>
          <p:nvPr/>
        </p:nvSpPr>
        <p:spPr bwMode="auto">
          <a:xfrm>
            <a:off x="7812088" y="4149725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b="1">
                <a:solidFill>
                  <a:schemeClr val="accent2"/>
                </a:solidFill>
              </a:rPr>
              <a:t>232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3" grpId="0" autoUpdateAnimBg="0"/>
      <p:bldP spid="9223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91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Roman Numerals – Task 1</a:t>
            </a:r>
            <a:endParaRPr lang="en-US"/>
          </a:p>
        </p:txBody>
      </p:sp>
      <p:graphicFrame>
        <p:nvGraphicFramePr>
          <p:cNvPr id="95298" name="Group 6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2601913" cy="2712720"/>
        </p:xfrm>
        <a:graphic>
          <a:graphicData uri="http://schemas.openxmlformats.org/drawingml/2006/table">
            <a:tbl>
              <a:tblPr/>
              <a:tblGrid>
                <a:gridCol w="579438"/>
                <a:gridCol w="2022475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LXXV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65" name="Text Box 33"/>
          <p:cNvSpPr txBox="1">
            <a:spLocks noChangeArrowheads="1"/>
          </p:cNvSpPr>
          <p:nvPr/>
        </p:nvSpPr>
        <p:spPr bwMode="auto">
          <a:xfrm>
            <a:off x="827088" y="3860800"/>
            <a:ext cx="26654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b="1">
                <a:solidFill>
                  <a:schemeClr val="accent2"/>
                </a:solidFill>
              </a:rPr>
              <a:t>MMMDCCL</a:t>
            </a:r>
          </a:p>
        </p:txBody>
      </p:sp>
      <p:graphicFrame>
        <p:nvGraphicFramePr>
          <p:cNvPr id="95299" name="Group 67"/>
          <p:cNvGraphicFramePr>
            <a:graphicFrameLocks noGrp="1"/>
          </p:cNvGraphicFramePr>
          <p:nvPr>
            <p:ph sz="half" idx="2"/>
          </p:nvPr>
        </p:nvGraphicFramePr>
        <p:xfrm>
          <a:off x="6300788" y="1600200"/>
          <a:ext cx="2519362" cy="2712720"/>
        </p:xfrm>
        <a:graphic>
          <a:graphicData uri="http://schemas.openxmlformats.org/drawingml/2006/table">
            <a:tbl>
              <a:tblPr/>
              <a:tblGrid>
                <a:gridCol w="836612"/>
                <a:gridCol w="1682750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93" name="Text Box 61"/>
          <p:cNvSpPr txBox="1">
            <a:spLocks noChangeArrowheads="1"/>
          </p:cNvSpPr>
          <p:nvPr/>
        </p:nvSpPr>
        <p:spPr bwMode="auto">
          <a:xfrm>
            <a:off x="7345363" y="3789363"/>
            <a:ext cx="15478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GB" sz="3200" b="1">
                <a:solidFill>
                  <a:schemeClr val="accent2"/>
                </a:solidFill>
              </a:rPr>
              <a:t>3750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5" grpId="0" autoUpdateAnimBg="0"/>
      <p:bldP spid="9529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Drawbacks of positional numeral system</a:t>
            </a:r>
            <a:endParaRPr lang="en-US" sz="40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/>
              <a:t>Hard to represent larger numbers</a:t>
            </a:r>
          </a:p>
          <a:p>
            <a:r>
              <a:rPr lang="en-GB" sz="4000"/>
              <a:t> Hard to do arithmetic with larger numbers, trying do 23456 x 987654</a:t>
            </a:r>
          </a:p>
          <a:p>
            <a:pPr>
              <a:buFontTx/>
              <a:buNone/>
            </a:pP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lt-LT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The search was on for portable representation of numbers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To make progress, humans had to solve a tricky problem: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What is the smallest set of symbols in which the largest numbers can in theory be represented?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Positional Notation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18288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 American Maths</a:t>
            </a:r>
          </a:p>
        </p:txBody>
      </p:sp>
      <p:pic>
        <p:nvPicPr>
          <p:cNvPr id="128003" name="Picture 3" descr="worldfdp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" y="1828800"/>
            <a:ext cx="8229600" cy="4256088"/>
          </a:xfrm>
          <a:noFill/>
          <a:ln/>
        </p:spPr>
      </p:pic>
      <p:sp>
        <p:nvSpPr>
          <p:cNvPr id="128004" name="AutoShape 4"/>
          <p:cNvSpPr>
            <a:spLocks noChangeArrowheads="1"/>
          </p:cNvSpPr>
          <p:nvPr/>
        </p:nvSpPr>
        <p:spPr bwMode="auto">
          <a:xfrm rot="-26136724">
            <a:off x="1714500" y="44577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lt-LT">
              <a:cs typeface="Arial" charset="0"/>
            </a:endParaRP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 rot="-17166235">
            <a:off x="1404938" y="3370263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lt-LT">
              <a:cs typeface="Arial" charset="0"/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900113" y="2565400"/>
            <a:ext cx="20320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cs typeface="Arial" charset="0"/>
              </a:rPr>
              <a:t>The Maya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900113" y="5154613"/>
            <a:ext cx="2054225" cy="579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cs typeface="Arial" charset="0"/>
              </a:rPr>
              <a:t>The Incas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257800"/>
            <a:ext cx="685800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129027" name="Group 3"/>
          <p:cNvGraphicFramePr>
            <a:graphicFrameLocks noGrp="1"/>
          </p:cNvGraphicFramePr>
          <p:nvPr/>
        </p:nvGraphicFramePr>
        <p:xfrm>
          <a:off x="468313" y="4572000"/>
          <a:ext cx="4000500" cy="1319213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twenties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38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Mayan Maths</a:t>
            </a:r>
          </a:p>
        </p:txBody>
      </p:sp>
      <p:pic>
        <p:nvPicPr>
          <p:cNvPr id="129039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1371600"/>
            <a:ext cx="7886700" cy="1292225"/>
          </a:xfrm>
          <a:ln/>
        </p:spPr>
      </p:pic>
      <p:graphicFrame>
        <p:nvGraphicFramePr>
          <p:cNvPr id="129040" name="Group 16"/>
          <p:cNvGraphicFramePr>
            <a:graphicFrameLocks noGrp="1"/>
          </p:cNvGraphicFramePr>
          <p:nvPr>
            <p:ph sz="quarter" idx="2"/>
          </p:nvPr>
        </p:nvGraphicFramePr>
        <p:xfrm>
          <a:off x="468313" y="3314700"/>
          <a:ext cx="4000500" cy="1042035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twenties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051" name="Picture 27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85900" y="3886200"/>
            <a:ext cx="571500" cy="393700"/>
          </a:xfrm>
          <a:noFill/>
          <a:ln/>
        </p:spPr>
      </p:pic>
      <p:pic>
        <p:nvPicPr>
          <p:cNvPr id="129052" name="Picture 28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429000" y="3875088"/>
            <a:ext cx="685800" cy="392112"/>
          </a:xfrm>
          <a:noFill/>
          <a:ln/>
        </p:spPr>
      </p:pic>
      <p:sp>
        <p:nvSpPr>
          <p:cNvPr id="129053" name="Text Box 29"/>
          <p:cNvSpPr txBox="1">
            <a:spLocks noChangeArrowheads="1"/>
          </p:cNvSpPr>
          <p:nvPr/>
        </p:nvSpPr>
        <p:spPr bwMode="auto">
          <a:xfrm>
            <a:off x="4572000" y="3429000"/>
            <a:ext cx="46799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   2 x 20   +    7   =     47</a:t>
            </a:r>
          </a:p>
        </p:txBody>
      </p:sp>
      <p:graphicFrame>
        <p:nvGraphicFramePr>
          <p:cNvPr id="129054" name="Object 30"/>
          <p:cNvGraphicFramePr>
            <a:graphicFrameLocks noChangeAspect="1"/>
          </p:cNvGraphicFramePr>
          <p:nvPr/>
        </p:nvGraphicFramePr>
        <p:xfrm>
          <a:off x="3429000" y="5372100"/>
          <a:ext cx="685800" cy="263525"/>
        </p:xfrm>
        <a:graphic>
          <a:graphicData uri="http://schemas.openxmlformats.org/presentationml/2006/ole">
            <p:oleObj spid="_x0000_s129054" name="Bitmap Image" r:id="rId7" imgW="495369" imgH="190426" progId="Paint.Picture">
              <p:embed/>
            </p:oleObj>
          </a:graphicData>
        </a:graphic>
      </p:graphicFrame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4764088" y="4868863"/>
            <a:ext cx="43799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18 x 20   +    5   =   365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ancient numbers</a:t>
            </a:r>
            <a:endParaRPr lang="en-US"/>
          </a:p>
        </p:txBody>
      </p:sp>
      <p:pic>
        <p:nvPicPr>
          <p:cNvPr id="36868" name="Picture 4" descr="scan_temp_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6788" y="1785938"/>
            <a:ext cx="4668837" cy="32972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Babylonian Maths</a:t>
            </a:r>
          </a:p>
        </p:txBody>
      </p:sp>
      <p:pic>
        <p:nvPicPr>
          <p:cNvPr id="130051" name="Picture 3" descr="worldfdp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17663"/>
            <a:ext cx="8572500" cy="4430712"/>
          </a:xfrm>
          <a:noFill/>
          <a:ln/>
        </p:spPr>
      </p:pic>
      <p:sp>
        <p:nvSpPr>
          <p:cNvPr id="130052" name="AutoShape 4"/>
          <p:cNvSpPr>
            <a:spLocks noChangeArrowheads="1"/>
          </p:cNvSpPr>
          <p:nvPr/>
        </p:nvSpPr>
        <p:spPr bwMode="auto">
          <a:xfrm rot="-17743328">
            <a:off x="4848225" y="2505075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lt-LT">
              <a:cs typeface="Arial" charset="0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924300" y="1625600"/>
            <a:ext cx="34290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cs typeface="Arial" charset="0"/>
              </a:rPr>
              <a:t>The Babylonians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91" name="Group 19"/>
          <p:cNvGraphicFramePr>
            <a:graphicFrameLocks noGrp="1"/>
          </p:cNvGraphicFramePr>
          <p:nvPr/>
        </p:nvGraphicFramePr>
        <p:xfrm>
          <a:off x="4787900" y="5257800"/>
          <a:ext cx="2743200" cy="1257935"/>
        </p:xfrm>
        <a:graphic>
          <a:graphicData uri="http://schemas.openxmlformats.org/drawingml/2006/table">
            <a:tbl>
              <a:tblPr/>
              <a:tblGrid>
                <a:gridCol w="1257300"/>
                <a:gridCol w="800100"/>
                <a:gridCol w="685800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3600s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829300"/>
            <a:ext cx="685800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571500"/>
            <a:ext cx="700088" cy="5372100"/>
          </a:xfrm>
        </p:spPr>
        <p:txBody>
          <a:bodyPr/>
          <a:lstStyle/>
          <a:p>
            <a:r>
              <a:rPr lang="en-US" sz="4000"/>
              <a:t>B</a:t>
            </a:r>
            <a:br>
              <a:rPr lang="en-US" sz="4000"/>
            </a:br>
            <a:r>
              <a:rPr lang="en-US" sz="4000"/>
              <a:t>a</a:t>
            </a:r>
            <a:br>
              <a:rPr lang="en-US" sz="4000"/>
            </a:br>
            <a:r>
              <a:rPr lang="en-US" sz="4000"/>
              <a:t>b</a:t>
            </a:r>
            <a:br>
              <a:rPr lang="en-US" sz="4000"/>
            </a:br>
            <a:r>
              <a:rPr lang="en-US" sz="4000"/>
              <a:t>y</a:t>
            </a:r>
            <a:br>
              <a:rPr lang="en-US" sz="4000"/>
            </a:br>
            <a:r>
              <a:rPr lang="en-US" sz="4000"/>
              <a:t>l</a:t>
            </a:r>
            <a:br>
              <a:rPr lang="en-US" sz="4000"/>
            </a:br>
            <a:r>
              <a:rPr lang="en-US" sz="4000"/>
              <a:t>o</a:t>
            </a:r>
            <a:br>
              <a:rPr lang="en-US" sz="4000"/>
            </a:br>
            <a:r>
              <a:rPr lang="en-US" sz="4000"/>
              <a:t>n</a:t>
            </a:r>
            <a:br>
              <a:rPr lang="en-US" sz="4000"/>
            </a:br>
            <a:r>
              <a:rPr lang="en-US" sz="4000"/>
              <a:t>I</a:t>
            </a:r>
            <a:br>
              <a:rPr lang="en-US" sz="4000"/>
            </a:br>
            <a:r>
              <a:rPr lang="en-US" sz="4000"/>
              <a:t>a</a:t>
            </a:r>
            <a:br>
              <a:rPr lang="en-US" sz="4000"/>
            </a:br>
            <a:r>
              <a:rPr lang="en-US" sz="4000"/>
              <a:t>n 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457200"/>
            <a:ext cx="7200900" cy="4505325"/>
          </a:xfrm>
          <a:noFill/>
          <a:ln/>
        </p:spPr>
      </p:pic>
      <p:graphicFrame>
        <p:nvGraphicFramePr>
          <p:cNvPr id="131109" name="Group 37"/>
          <p:cNvGraphicFramePr>
            <a:graphicFrameLocks noGrp="1"/>
          </p:cNvGraphicFramePr>
          <p:nvPr>
            <p:ph sz="half" idx="2"/>
          </p:nvPr>
        </p:nvGraphicFramePr>
        <p:xfrm>
          <a:off x="1042988" y="5257800"/>
          <a:ext cx="2927350" cy="1257935"/>
        </p:xfrm>
        <a:graphic>
          <a:graphicData uri="http://schemas.openxmlformats.org/drawingml/2006/table">
            <a:tbl>
              <a:tblPr/>
              <a:tblGrid>
                <a:gridCol w="1341437"/>
                <a:gridCol w="1585913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sixties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108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876925"/>
            <a:ext cx="428625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3924300" y="5386388"/>
            <a:ext cx="8731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=64</a:t>
            </a:r>
          </a:p>
        </p:txBody>
      </p:sp>
      <p:sp>
        <p:nvSpPr>
          <p:cNvPr id="131105" name="Text Box 33"/>
          <p:cNvSpPr txBox="1">
            <a:spLocks noChangeArrowheads="1"/>
          </p:cNvSpPr>
          <p:nvPr/>
        </p:nvSpPr>
        <p:spPr bwMode="auto">
          <a:xfrm>
            <a:off x="7524750" y="5486400"/>
            <a:ext cx="15478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= 3604</a:t>
            </a:r>
          </a:p>
        </p:txBody>
      </p:sp>
      <p:pic>
        <p:nvPicPr>
          <p:cNvPr id="131106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805488"/>
            <a:ext cx="428625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1112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5876925"/>
            <a:ext cx="685800" cy="55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Zero and the Indian Sub-Continent Numeral System</a:t>
            </a:r>
            <a:endParaRPr lang="en-US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800"/>
          </a:p>
          <a:p>
            <a:pPr>
              <a:lnSpc>
                <a:spcPct val="80000"/>
              </a:lnSpc>
            </a:pPr>
            <a:r>
              <a:rPr lang="en-GB" sz="2400"/>
              <a:t>You know the </a:t>
            </a:r>
            <a:r>
              <a:rPr lang="en-US" sz="2400"/>
              <a:t>origin of the positional number, and its drawbacks.</a:t>
            </a:r>
            <a:endParaRPr lang="en-GB" sz="2400"/>
          </a:p>
          <a:p>
            <a:pPr>
              <a:lnSpc>
                <a:spcPct val="80000"/>
              </a:lnSpc>
            </a:pPr>
            <a:r>
              <a:rPr lang="en-GB" sz="2400"/>
              <a:t>One of its limits is how do you represent tens, hundreds, etc.</a:t>
            </a:r>
          </a:p>
          <a:p>
            <a:pPr>
              <a:lnSpc>
                <a:spcPct val="80000"/>
              </a:lnSpc>
            </a:pPr>
            <a:r>
              <a:rPr lang="en-US" sz="2400"/>
              <a:t>A number system to be as effective as ours, it must possess a zero.</a:t>
            </a:r>
            <a:endParaRPr lang="en-GB" sz="2400"/>
          </a:p>
          <a:p>
            <a:pPr>
              <a:lnSpc>
                <a:spcPct val="80000"/>
              </a:lnSpc>
            </a:pPr>
            <a:r>
              <a:rPr lang="en-US" sz="2400"/>
              <a:t>In the beginning, the concept of zero was synonymous with empty space.</a:t>
            </a:r>
          </a:p>
          <a:p>
            <a:pPr>
              <a:lnSpc>
                <a:spcPct val="80000"/>
              </a:lnSpc>
            </a:pPr>
            <a:r>
              <a:rPr lang="en-US" sz="2400"/>
              <a:t>Some societies came up with solutions to represent “nothing”. </a:t>
            </a:r>
          </a:p>
          <a:p>
            <a:pPr>
              <a:lnSpc>
                <a:spcPct val="80000"/>
              </a:lnSpc>
            </a:pPr>
            <a:r>
              <a:rPr lang="en-US" sz="2400"/>
              <a:t>The Babylonians left blanks in places where zeroes should be.</a:t>
            </a:r>
            <a:endParaRPr lang="en-GB" sz="2400"/>
          </a:p>
          <a:p>
            <a:pPr>
              <a:lnSpc>
                <a:spcPct val="80000"/>
              </a:lnSpc>
            </a:pPr>
            <a:r>
              <a:rPr lang="en-US" sz="2400"/>
              <a:t>The concept of “empty” and “nothing” started becoming synonymous.</a:t>
            </a:r>
            <a:endParaRPr lang="en-GB" sz="2400"/>
          </a:p>
          <a:p>
            <a:pPr>
              <a:lnSpc>
                <a:spcPct val="80000"/>
              </a:lnSpc>
            </a:pPr>
            <a:r>
              <a:rPr lang="en-US" sz="2400"/>
              <a:t>It was a long time before zero was discovered.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Cultures that Conceived “Zero”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Zero was conceived by these societies:</a:t>
            </a:r>
          </a:p>
          <a:p>
            <a:r>
              <a:rPr lang="en-GB"/>
              <a:t>Mesopotamia civilization 200 BC – 100 BC</a:t>
            </a:r>
          </a:p>
          <a:p>
            <a:r>
              <a:rPr lang="en-GB"/>
              <a:t>Maya civilization 300 – 1000 AD</a:t>
            </a:r>
          </a:p>
          <a:p>
            <a:r>
              <a:rPr lang="en-GB"/>
              <a:t>Indian sub-continent 400 BC – 400 AD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Zero and the Indian Sub-Continent Numeral System</a:t>
            </a:r>
            <a:endParaRPr lang="en-US" sz="400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to thank the Indians for our modern number system.</a:t>
            </a:r>
            <a:endParaRPr lang="en-GB"/>
          </a:p>
          <a:p>
            <a:r>
              <a:rPr lang="en-US"/>
              <a:t>Similarity between the Indian numeral system and our modern one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4000"/>
              <a:t>Indian Numbers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252413" y="1196975"/>
            <a:ext cx="8640762" cy="5481638"/>
            <a:chOff x="576" y="1080"/>
            <a:chExt cx="4536" cy="2878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1080"/>
              <a:ext cx="4536" cy="136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7652" name="Picture 4" descr="Indian_num_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736"/>
              <a:ext cx="4536" cy="1222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From the Indian sub-continent to Europe via the Arabs</a:t>
            </a:r>
          </a:p>
        </p:txBody>
      </p:sp>
      <p:pic>
        <p:nvPicPr>
          <p:cNvPr id="28675" name="Picture 3" descr="worldfdp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4727575"/>
          </a:xfrm>
          <a:noFill/>
          <a:ln/>
        </p:spPr>
      </p:pic>
      <p:sp>
        <p:nvSpPr>
          <p:cNvPr id="28676" name="Freeform 4"/>
          <p:cNvSpPr>
            <a:spLocks/>
          </p:cNvSpPr>
          <p:nvPr/>
        </p:nvSpPr>
        <p:spPr bwMode="auto">
          <a:xfrm>
            <a:off x="4114800" y="2505075"/>
            <a:ext cx="2286000" cy="1152525"/>
          </a:xfrm>
          <a:custGeom>
            <a:avLst/>
            <a:gdLst/>
            <a:ahLst/>
            <a:cxnLst>
              <a:cxn ang="0">
                <a:pos x="1015" y="512"/>
              </a:cxn>
              <a:cxn ang="0">
                <a:pos x="775" y="368"/>
              </a:cxn>
              <a:cxn ang="0">
                <a:pos x="583" y="320"/>
              </a:cxn>
              <a:cxn ang="0">
                <a:pos x="295" y="368"/>
              </a:cxn>
              <a:cxn ang="0">
                <a:pos x="103" y="320"/>
              </a:cxn>
              <a:cxn ang="0">
                <a:pos x="4" y="218"/>
              </a:cxn>
              <a:cxn ang="0">
                <a:pos x="81" y="0"/>
              </a:cxn>
            </a:cxnLst>
            <a:rect l="0" t="0" r="r" b="b"/>
            <a:pathLst>
              <a:path w="1015" h="512">
                <a:moveTo>
                  <a:pt x="1015" y="512"/>
                </a:moveTo>
                <a:cubicBezTo>
                  <a:pt x="931" y="456"/>
                  <a:pt x="847" y="400"/>
                  <a:pt x="775" y="368"/>
                </a:cubicBezTo>
                <a:cubicBezTo>
                  <a:pt x="703" y="336"/>
                  <a:pt x="663" y="320"/>
                  <a:pt x="583" y="320"/>
                </a:cubicBezTo>
                <a:cubicBezTo>
                  <a:pt x="503" y="320"/>
                  <a:pt x="375" y="368"/>
                  <a:pt x="295" y="368"/>
                </a:cubicBezTo>
                <a:cubicBezTo>
                  <a:pt x="215" y="368"/>
                  <a:pt x="151" y="345"/>
                  <a:pt x="103" y="320"/>
                </a:cubicBezTo>
                <a:cubicBezTo>
                  <a:pt x="55" y="295"/>
                  <a:pt x="8" y="271"/>
                  <a:pt x="4" y="218"/>
                </a:cubicBezTo>
                <a:cubicBezTo>
                  <a:pt x="0" y="165"/>
                  <a:pt x="65" y="45"/>
                  <a:pt x="81" y="0"/>
                </a:cubicBezTo>
              </a:path>
            </a:pathLst>
          </a:custGeom>
          <a:noFill/>
          <a:ln w="63500">
            <a:solidFill>
              <a:srgbClr val="8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5321300" y="3238500"/>
            <a:ext cx="279400" cy="419100"/>
          </a:xfrm>
          <a:custGeom>
            <a:avLst/>
            <a:gdLst/>
            <a:ahLst/>
            <a:cxnLst>
              <a:cxn ang="0">
                <a:pos x="96" y="144"/>
              </a:cxn>
              <a:cxn ang="0">
                <a:pos x="0" y="0"/>
              </a:cxn>
            </a:cxnLst>
            <a:rect l="0" t="0" r="r" b="b"/>
            <a:pathLst>
              <a:path w="96" h="144">
                <a:moveTo>
                  <a:pt x="96" y="144"/>
                </a:moveTo>
                <a:cubicBezTo>
                  <a:pt x="96" y="144"/>
                  <a:pt x="48" y="72"/>
                  <a:pt x="0" y="0"/>
                </a:cubicBezTo>
              </a:path>
            </a:pathLst>
          </a:custGeom>
          <a:noFill/>
          <a:ln w="635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4114800" y="2628900"/>
            <a:ext cx="723900" cy="34290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44" y="16"/>
              </a:cxn>
              <a:cxn ang="0">
                <a:pos x="288" y="64"/>
              </a:cxn>
            </a:cxnLst>
            <a:rect l="0" t="0" r="r" b="b"/>
            <a:pathLst>
              <a:path w="288" h="160">
                <a:moveTo>
                  <a:pt x="0" y="160"/>
                </a:moveTo>
                <a:cubicBezTo>
                  <a:pt x="48" y="96"/>
                  <a:pt x="96" y="32"/>
                  <a:pt x="144" y="16"/>
                </a:cubicBezTo>
                <a:cubicBezTo>
                  <a:pt x="192" y="0"/>
                  <a:pt x="256" y="56"/>
                  <a:pt x="288" y="64"/>
                </a:cubicBezTo>
              </a:path>
            </a:pathLst>
          </a:custGeom>
          <a:noFill/>
          <a:ln w="63500">
            <a:solidFill>
              <a:srgbClr val="8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Binary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/>
              <a:t>Different Bases</a:t>
            </a:r>
          </a:p>
        </p:txBody>
      </p:sp>
      <p:graphicFrame>
        <p:nvGraphicFramePr>
          <p:cNvPr id="133160" name="Group 40"/>
          <p:cNvGraphicFramePr>
            <a:graphicFrameLocks noGrp="1"/>
          </p:cNvGraphicFramePr>
          <p:nvPr/>
        </p:nvGraphicFramePr>
        <p:xfrm>
          <a:off x="4140200" y="1341438"/>
          <a:ext cx="4248150" cy="1036320"/>
        </p:xfrm>
        <a:graphic>
          <a:graphicData uri="http://schemas.openxmlformats.org/drawingml/2006/table">
            <a:tbl>
              <a:tblPr/>
              <a:tblGrid>
                <a:gridCol w="2173288"/>
                <a:gridCol w="1036637"/>
                <a:gridCol w="10382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hundreds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1425575" y="2708275"/>
            <a:ext cx="62928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cs typeface="Arial" charset="0"/>
              </a:rPr>
              <a:t>125</a:t>
            </a:r>
            <a:r>
              <a:rPr lang="en-US" sz="3200" b="1" baseline="-25000">
                <a:cs typeface="Arial" charset="0"/>
              </a:rPr>
              <a:t>10</a:t>
            </a:r>
            <a:r>
              <a:rPr lang="en-US" sz="3200" b="1">
                <a:cs typeface="Arial" charset="0"/>
              </a:rPr>
              <a:t>  =  1 x 100  +  2 x 10   +  5</a:t>
            </a:r>
            <a:r>
              <a:rPr lang="en-US" sz="2400">
                <a:cs typeface="Arial" charset="0"/>
              </a:rPr>
              <a:t>   </a:t>
            </a:r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247650" y="1454150"/>
            <a:ext cx="28971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cs typeface="Arial" charset="0"/>
              </a:rPr>
              <a:t>Base 10 (Decimal):</a:t>
            </a:r>
          </a:p>
        </p:txBody>
      </p:sp>
      <p:graphicFrame>
        <p:nvGraphicFramePr>
          <p:cNvPr id="133164" name="Group 44"/>
          <p:cNvGraphicFramePr>
            <a:graphicFrameLocks noGrp="1"/>
          </p:cNvGraphicFramePr>
          <p:nvPr/>
        </p:nvGraphicFramePr>
        <p:xfrm>
          <a:off x="4211638" y="3716338"/>
          <a:ext cx="4932362" cy="1036320"/>
        </p:xfrm>
        <a:graphic>
          <a:graphicData uri="http://schemas.openxmlformats.org/drawingml/2006/table">
            <a:tbl>
              <a:tblPr/>
              <a:tblGrid>
                <a:gridCol w="1255712"/>
                <a:gridCol w="1252538"/>
                <a:gridCol w="1171575"/>
                <a:gridCol w="12525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eights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56" name="Text Box 36"/>
          <p:cNvSpPr txBox="1">
            <a:spLocks noChangeArrowheads="1"/>
          </p:cNvSpPr>
          <p:nvPr/>
        </p:nvSpPr>
        <p:spPr bwMode="auto">
          <a:xfrm>
            <a:off x="1562100" y="4970463"/>
            <a:ext cx="6018213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3200" b="1">
                <a:cs typeface="Arial" charset="0"/>
              </a:rPr>
              <a:t>1110</a:t>
            </a:r>
            <a:r>
              <a:rPr lang="en-US" sz="3200" b="1" baseline="-25000">
                <a:cs typeface="Arial" charset="0"/>
              </a:rPr>
              <a:t>2</a:t>
            </a:r>
            <a:r>
              <a:rPr lang="en-US" sz="3200" b="1">
                <a:cs typeface="Arial" charset="0"/>
              </a:rPr>
              <a:t> = 1 x 8 + 1 x 4 + 1 x 2 + 0</a:t>
            </a:r>
          </a:p>
          <a:p>
            <a:pPr marL="342900" indent="-342900"/>
            <a:r>
              <a:rPr lang="en-US" sz="3200" b="1">
                <a:cs typeface="Arial" charset="0"/>
              </a:rPr>
              <a:t>  </a:t>
            </a:r>
          </a:p>
          <a:p>
            <a:pPr marL="342900" indent="-342900"/>
            <a:r>
              <a:rPr lang="en-US" sz="3200" b="1">
                <a:cs typeface="Arial" charset="0"/>
              </a:rPr>
              <a:t>          = 14 (base 10)</a:t>
            </a:r>
          </a:p>
        </p:txBody>
      </p:sp>
      <p:sp>
        <p:nvSpPr>
          <p:cNvPr id="133157" name="Text Box 37"/>
          <p:cNvSpPr txBox="1">
            <a:spLocks noChangeArrowheads="1"/>
          </p:cNvSpPr>
          <p:nvPr/>
        </p:nvSpPr>
        <p:spPr bwMode="auto">
          <a:xfrm>
            <a:off x="279400" y="3759200"/>
            <a:ext cx="2506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cs typeface="Arial" charset="0"/>
              </a:rPr>
              <a:t>Base 2 (Binary):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Practice! Binary Numbers</a:t>
            </a:r>
          </a:p>
        </p:txBody>
      </p:sp>
      <p:graphicFrame>
        <p:nvGraphicFramePr>
          <p:cNvPr id="134220" name="Group 76"/>
          <p:cNvGraphicFramePr>
            <a:graphicFrameLocks noGrp="1"/>
          </p:cNvGraphicFramePr>
          <p:nvPr/>
        </p:nvGraphicFramePr>
        <p:xfrm>
          <a:off x="0" y="1371600"/>
          <a:ext cx="4114800" cy="914400"/>
        </p:xfrm>
        <a:graphic>
          <a:graphicData uri="http://schemas.openxmlformats.org/drawingml/2006/table">
            <a:tbl>
              <a:tblPr/>
              <a:tblGrid>
                <a:gridCol w="1111250"/>
                <a:gridCol w="1001713"/>
                <a:gridCol w="1000125"/>
                <a:gridCol w="100171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eights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4373563" y="1700213"/>
            <a:ext cx="2749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cs typeface="Arial" charset="0"/>
              </a:rPr>
              <a:t>0101</a:t>
            </a:r>
            <a:r>
              <a:rPr lang="en-US" sz="2400" b="1" baseline="-25000">
                <a:cs typeface="Arial" charset="0"/>
              </a:rPr>
              <a:t>2</a:t>
            </a:r>
            <a:r>
              <a:rPr lang="en-US" sz="2400" b="1">
                <a:cs typeface="Arial" charset="0"/>
              </a:rPr>
              <a:t> = 4 + 1 = 5</a:t>
            </a:r>
            <a:r>
              <a:rPr lang="en-US" sz="2400" b="1" baseline="-25000">
                <a:cs typeface="Arial" charset="0"/>
              </a:rPr>
              <a:t>10</a:t>
            </a:r>
          </a:p>
        </p:txBody>
      </p:sp>
      <p:graphicFrame>
        <p:nvGraphicFramePr>
          <p:cNvPr id="134228" name="Group 84"/>
          <p:cNvGraphicFramePr>
            <a:graphicFrameLocks noGrp="1"/>
          </p:cNvGraphicFramePr>
          <p:nvPr>
            <p:ph idx="1"/>
          </p:nvPr>
        </p:nvGraphicFramePr>
        <p:xfrm>
          <a:off x="423863" y="2449513"/>
          <a:ext cx="8720137" cy="4264025"/>
        </p:xfrm>
        <a:graphic>
          <a:graphicData uri="http://schemas.openxmlformats.org/drawingml/2006/table">
            <a:tbl>
              <a:tblPr/>
              <a:tblGrid>
                <a:gridCol w="1762125"/>
                <a:gridCol w="669925"/>
                <a:gridCol w="1539875"/>
                <a:gridCol w="2774950"/>
                <a:gridCol w="555625"/>
                <a:gridCol w="1417637"/>
              </a:tblGrid>
              <a:tr h="723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Converting bases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Sums with binary numbers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0010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+ 0001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0011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+ 0001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1111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0101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+ 1010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0011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+ 0001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0011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+ 0101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ancient numbers</a:t>
            </a:r>
            <a:endParaRPr lang="en-US"/>
          </a:p>
        </p:txBody>
      </p:sp>
      <p:pic>
        <p:nvPicPr>
          <p:cNvPr id="38916" name="Picture 4" descr="scan_temp_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4038" y="1785938"/>
            <a:ext cx="5495925" cy="32972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Irrationals and Imaginaries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Pythagoras’ Theorem</a:t>
            </a:r>
          </a:p>
        </p:txBody>
      </p:sp>
      <p:sp>
        <p:nvSpPr>
          <p:cNvPr id="136195" name="AutoShape 3"/>
          <p:cNvSpPr>
            <a:spLocks noChangeArrowheads="1"/>
          </p:cNvSpPr>
          <p:nvPr/>
        </p:nvSpPr>
        <p:spPr bwMode="auto">
          <a:xfrm>
            <a:off x="1985963" y="1943100"/>
            <a:ext cx="3543300" cy="3543300"/>
          </a:xfrm>
          <a:prstGeom prst="rtTriangle">
            <a:avLst/>
          </a:prstGeom>
          <a:noFill/>
          <a:ln w="63500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403350" y="3771900"/>
            <a:ext cx="431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i="1">
                <a:solidFill>
                  <a:srgbClr val="FFFF00"/>
                </a:solidFill>
                <a:cs typeface="Arial" charset="0"/>
              </a:rPr>
              <a:t>b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3243263" y="560070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i="1">
                <a:solidFill>
                  <a:srgbClr val="FFFF00"/>
                </a:solidFill>
                <a:cs typeface="Arial" charset="0"/>
              </a:rPr>
              <a:t>c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3929063" y="320040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i="1">
                <a:solidFill>
                  <a:schemeClr val="accent1"/>
                </a:solidFill>
                <a:cs typeface="Arial" charset="0"/>
              </a:rPr>
              <a:t>a</a:t>
            </a:r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1985963" y="4914900"/>
            <a:ext cx="571500" cy="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>
            <a:off x="2557463" y="4914900"/>
            <a:ext cx="0" cy="57150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4859338" y="1989138"/>
            <a:ext cx="42846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i="1">
                <a:solidFill>
                  <a:schemeClr val="accent1"/>
                </a:solidFill>
                <a:cs typeface="Arial" charset="0"/>
              </a:rPr>
              <a:t>a</a:t>
            </a:r>
            <a:r>
              <a:rPr lang="en-US" sz="4800" b="1" baseline="5000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sz="4800" b="1">
                <a:cs typeface="Arial" charset="0"/>
              </a:rPr>
              <a:t>  =  </a:t>
            </a:r>
            <a:r>
              <a:rPr lang="en-US" sz="4800" b="1" i="1">
                <a:solidFill>
                  <a:srgbClr val="FFFF00"/>
                </a:solidFill>
                <a:cs typeface="Arial" charset="0"/>
              </a:rPr>
              <a:t>b</a:t>
            </a:r>
            <a:r>
              <a:rPr lang="en-US" sz="4800" b="1" baseline="50000">
                <a:solidFill>
                  <a:srgbClr val="FFFF00"/>
                </a:solidFill>
                <a:cs typeface="Arial" charset="0"/>
              </a:rPr>
              <a:t>2</a:t>
            </a:r>
            <a:r>
              <a:rPr lang="en-US" sz="4800" b="1">
                <a:cs typeface="Arial" charset="0"/>
              </a:rPr>
              <a:t> +  </a:t>
            </a:r>
            <a:r>
              <a:rPr lang="en-US" sz="4800" b="1" i="1">
                <a:solidFill>
                  <a:srgbClr val="FFFF00"/>
                </a:solidFill>
                <a:cs typeface="Arial" charset="0"/>
              </a:rPr>
              <a:t>c</a:t>
            </a:r>
            <a:r>
              <a:rPr lang="en-US" sz="4800" b="1" i="1" baseline="50000">
                <a:cs typeface="Arial" charset="0"/>
              </a:rPr>
              <a:t>2</a:t>
            </a:r>
            <a:endParaRPr lang="en-US" sz="48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Pythagoras’ Theorem</a:t>
            </a:r>
          </a:p>
        </p:txBody>
      </p:sp>
      <p:sp>
        <p:nvSpPr>
          <p:cNvPr id="145413" name="AutoShape 5"/>
          <p:cNvSpPr>
            <a:spLocks noChangeArrowheads="1"/>
          </p:cNvSpPr>
          <p:nvPr/>
        </p:nvSpPr>
        <p:spPr bwMode="auto">
          <a:xfrm>
            <a:off x="1985963" y="1943100"/>
            <a:ext cx="3543300" cy="3543300"/>
          </a:xfrm>
          <a:prstGeom prst="rtTriangle">
            <a:avLst/>
          </a:prstGeom>
          <a:noFill/>
          <a:ln w="63500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1414463" y="377190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243263" y="560070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3871913" y="3001963"/>
            <a:ext cx="52387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 i="1">
                <a:solidFill>
                  <a:schemeClr val="accent1"/>
                </a:solidFill>
                <a:cs typeface="Arial" charset="0"/>
              </a:rPr>
              <a:t>a</a:t>
            </a:r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1985963" y="4914900"/>
            <a:ext cx="571500" cy="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2557463" y="4914900"/>
            <a:ext cx="0" cy="57150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4859338" y="1989138"/>
            <a:ext cx="4284662" cy="2287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i="1">
                <a:solidFill>
                  <a:schemeClr val="accent1"/>
                </a:solidFill>
                <a:cs typeface="Arial" charset="0"/>
              </a:rPr>
              <a:t>a</a:t>
            </a:r>
            <a:r>
              <a:rPr lang="en-US" sz="4800" b="1" baseline="50000">
                <a:solidFill>
                  <a:schemeClr val="accent1"/>
                </a:solidFill>
                <a:cs typeface="Arial" charset="0"/>
              </a:rPr>
              <a:t>2</a:t>
            </a:r>
            <a:r>
              <a:rPr lang="en-US" sz="4800" b="1">
                <a:cs typeface="Arial" charset="0"/>
              </a:rPr>
              <a:t>  =  </a:t>
            </a:r>
            <a:r>
              <a:rPr lang="en-US" sz="4800" b="1">
                <a:solidFill>
                  <a:srgbClr val="FFFF00"/>
                </a:solidFill>
                <a:cs typeface="Arial" charset="0"/>
              </a:rPr>
              <a:t>1</a:t>
            </a:r>
            <a:r>
              <a:rPr lang="en-US" sz="4800" b="1" baseline="50000">
                <a:solidFill>
                  <a:srgbClr val="FFFF00"/>
                </a:solidFill>
                <a:cs typeface="Arial" charset="0"/>
              </a:rPr>
              <a:t>2</a:t>
            </a:r>
            <a:r>
              <a:rPr lang="en-US" sz="4800" b="1">
                <a:cs typeface="Arial" charset="0"/>
              </a:rPr>
              <a:t> +  </a:t>
            </a:r>
            <a:r>
              <a:rPr lang="en-US" sz="4800" b="1">
                <a:solidFill>
                  <a:srgbClr val="FFFF00"/>
                </a:solidFill>
                <a:cs typeface="Arial" charset="0"/>
              </a:rPr>
              <a:t>1</a:t>
            </a:r>
            <a:r>
              <a:rPr lang="en-US" sz="4800" b="1" baseline="50000">
                <a:solidFill>
                  <a:srgbClr val="FFFF00"/>
                </a:solidFill>
                <a:cs typeface="Arial" charset="0"/>
              </a:rPr>
              <a:t>2</a:t>
            </a:r>
          </a:p>
          <a:p>
            <a:pPr algn="ctr"/>
            <a:r>
              <a:rPr lang="en-GB" sz="4800" b="1">
                <a:cs typeface="Arial" charset="0"/>
              </a:rPr>
              <a:t>So</a:t>
            </a:r>
            <a:r>
              <a:rPr lang="en-GB" sz="4800" b="1" baseline="5000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4800" b="1" i="1">
                <a:solidFill>
                  <a:schemeClr val="accent1"/>
                </a:solidFill>
              </a:rPr>
              <a:t>a</a:t>
            </a:r>
            <a:r>
              <a:rPr lang="en-US" sz="4800" b="1" baseline="30000">
                <a:solidFill>
                  <a:schemeClr val="accent1"/>
                </a:solidFill>
              </a:rPr>
              <a:t>2</a:t>
            </a:r>
            <a:r>
              <a:rPr lang="en-US" sz="4800" b="1"/>
              <a:t>  =  </a:t>
            </a:r>
            <a:r>
              <a:rPr lang="en-US" sz="4800" b="1">
                <a:solidFill>
                  <a:srgbClr val="FFFF00"/>
                </a:solidFill>
              </a:rPr>
              <a:t>2</a:t>
            </a:r>
          </a:p>
          <a:p>
            <a:pPr algn="ctr"/>
            <a:r>
              <a:rPr lang="en-GB" sz="4800" b="1" i="1">
                <a:solidFill>
                  <a:schemeClr val="accent1"/>
                </a:solidFill>
              </a:rPr>
              <a:t>a</a:t>
            </a:r>
            <a:r>
              <a:rPr lang="en-GB" sz="4800" b="1">
                <a:solidFill>
                  <a:srgbClr val="FFFF00"/>
                </a:solidFill>
              </a:rPr>
              <a:t> </a:t>
            </a:r>
            <a:r>
              <a:rPr lang="en-GB" sz="4800" b="1"/>
              <a:t>= </a:t>
            </a:r>
            <a:r>
              <a:rPr lang="en-GB" sz="4800" b="1">
                <a:solidFill>
                  <a:srgbClr val="FFFF00"/>
                </a:solidFill>
              </a:rPr>
              <a:t>?</a:t>
            </a:r>
            <a:endParaRPr lang="en-US" sz="48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Square roots on the number line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875088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0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306888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1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5241925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3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4810125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2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5675313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4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6156325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5</a:t>
            </a: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6588125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6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7019925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7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3306763" y="4578350"/>
            <a:ext cx="5445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-1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2803525" y="4578350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-2</a:t>
            </a:r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2371725" y="4578350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-3</a:t>
            </a:r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1866900" y="4578350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-4</a:t>
            </a:r>
          </a:p>
        </p:txBody>
      </p:sp>
      <p:sp>
        <p:nvSpPr>
          <p:cNvPr id="138268" name="Text Box 28"/>
          <p:cNvSpPr txBox="1">
            <a:spLocks noChangeArrowheads="1"/>
          </p:cNvSpPr>
          <p:nvPr/>
        </p:nvSpPr>
        <p:spPr bwMode="auto">
          <a:xfrm>
            <a:off x="1435100" y="4578350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-5</a:t>
            </a:r>
          </a:p>
        </p:txBody>
      </p:sp>
      <p:sp>
        <p:nvSpPr>
          <p:cNvPr id="138270" name="Text Box 30"/>
          <p:cNvSpPr txBox="1">
            <a:spLocks noChangeArrowheads="1"/>
          </p:cNvSpPr>
          <p:nvPr/>
        </p:nvSpPr>
        <p:spPr bwMode="auto">
          <a:xfrm>
            <a:off x="4205288" y="3500438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√1</a:t>
            </a:r>
          </a:p>
        </p:txBody>
      </p:sp>
      <p:sp>
        <p:nvSpPr>
          <p:cNvPr id="138272" name="Text Box 32"/>
          <p:cNvSpPr txBox="1">
            <a:spLocks noChangeArrowheads="1"/>
          </p:cNvSpPr>
          <p:nvPr/>
        </p:nvSpPr>
        <p:spPr bwMode="auto">
          <a:xfrm>
            <a:off x="4681538" y="3500438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√4</a:t>
            </a:r>
          </a:p>
        </p:txBody>
      </p:sp>
      <p:sp>
        <p:nvSpPr>
          <p:cNvPr id="138274" name="Text Box 34"/>
          <p:cNvSpPr txBox="1">
            <a:spLocks noChangeArrowheads="1"/>
          </p:cNvSpPr>
          <p:nvPr/>
        </p:nvSpPr>
        <p:spPr bwMode="auto">
          <a:xfrm>
            <a:off x="5138738" y="3500438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√9</a:t>
            </a:r>
          </a:p>
        </p:txBody>
      </p:sp>
      <p:sp>
        <p:nvSpPr>
          <p:cNvPr id="138276" name="Text Box 36"/>
          <p:cNvSpPr txBox="1">
            <a:spLocks noChangeArrowheads="1"/>
          </p:cNvSpPr>
          <p:nvPr/>
        </p:nvSpPr>
        <p:spPr bwMode="auto">
          <a:xfrm>
            <a:off x="4402138" y="5297488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√2</a:t>
            </a:r>
          </a:p>
        </p:txBody>
      </p:sp>
      <p:grpSp>
        <p:nvGrpSpPr>
          <p:cNvPr id="138278" name="Group 38"/>
          <p:cNvGrpSpPr>
            <a:grpSpLocks/>
          </p:cNvGrpSpPr>
          <p:nvPr/>
        </p:nvGrpSpPr>
        <p:grpSpPr bwMode="auto">
          <a:xfrm>
            <a:off x="457200" y="4229100"/>
            <a:ext cx="8115300" cy="914400"/>
            <a:chOff x="288" y="2664"/>
            <a:chExt cx="5112" cy="576"/>
          </a:xfrm>
        </p:grpSpPr>
        <p:sp>
          <p:nvSpPr>
            <p:cNvPr id="138243" name="Line 3"/>
            <p:cNvSpPr>
              <a:spLocks noChangeShapeType="1"/>
            </p:cNvSpPr>
            <p:nvPr/>
          </p:nvSpPr>
          <p:spPr bwMode="auto">
            <a:xfrm>
              <a:off x="288" y="2736"/>
              <a:ext cx="51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45" name="Line 5"/>
            <p:cNvSpPr>
              <a:spLocks noChangeShapeType="1"/>
            </p:cNvSpPr>
            <p:nvPr/>
          </p:nvSpPr>
          <p:spPr bwMode="auto">
            <a:xfrm>
              <a:off x="2559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47" name="Line 7"/>
            <p:cNvSpPr>
              <a:spLocks noChangeShapeType="1"/>
            </p:cNvSpPr>
            <p:nvPr/>
          </p:nvSpPr>
          <p:spPr bwMode="auto">
            <a:xfrm>
              <a:off x="2847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49" name="Line 9"/>
            <p:cNvSpPr>
              <a:spLocks noChangeShapeType="1"/>
            </p:cNvSpPr>
            <p:nvPr/>
          </p:nvSpPr>
          <p:spPr bwMode="auto">
            <a:xfrm>
              <a:off x="3423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51" name="Line 11"/>
            <p:cNvSpPr>
              <a:spLocks noChangeShapeType="1"/>
            </p:cNvSpPr>
            <p:nvPr/>
          </p:nvSpPr>
          <p:spPr bwMode="auto">
            <a:xfrm>
              <a:off x="3135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53" name="Line 13"/>
            <p:cNvSpPr>
              <a:spLocks noChangeShapeType="1"/>
            </p:cNvSpPr>
            <p:nvPr/>
          </p:nvSpPr>
          <p:spPr bwMode="auto">
            <a:xfrm>
              <a:off x="3711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55" name="Line 15"/>
            <p:cNvSpPr>
              <a:spLocks noChangeShapeType="1"/>
            </p:cNvSpPr>
            <p:nvPr/>
          </p:nvSpPr>
          <p:spPr bwMode="auto">
            <a:xfrm>
              <a:off x="3999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57" name="Line 17"/>
            <p:cNvSpPr>
              <a:spLocks noChangeShapeType="1"/>
            </p:cNvSpPr>
            <p:nvPr/>
          </p:nvSpPr>
          <p:spPr bwMode="auto">
            <a:xfrm>
              <a:off x="4287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59" name="Line 19"/>
            <p:cNvSpPr>
              <a:spLocks noChangeShapeType="1"/>
            </p:cNvSpPr>
            <p:nvPr/>
          </p:nvSpPr>
          <p:spPr bwMode="auto">
            <a:xfrm>
              <a:off x="4575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61" name="Line 21"/>
            <p:cNvSpPr>
              <a:spLocks noChangeShapeType="1"/>
            </p:cNvSpPr>
            <p:nvPr/>
          </p:nvSpPr>
          <p:spPr bwMode="auto">
            <a:xfrm>
              <a:off x="2271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63" name="Line 23"/>
            <p:cNvSpPr>
              <a:spLocks noChangeShapeType="1"/>
            </p:cNvSpPr>
            <p:nvPr/>
          </p:nvSpPr>
          <p:spPr bwMode="auto">
            <a:xfrm>
              <a:off x="1983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65" name="Line 25"/>
            <p:cNvSpPr>
              <a:spLocks noChangeShapeType="1"/>
            </p:cNvSpPr>
            <p:nvPr/>
          </p:nvSpPr>
          <p:spPr bwMode="auto">
            <a:xfrm>
              <a:off x="1695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67" name="Line 27"/>
            <p:cNvSpPr>
              <a:spLocks noChangeShapeType="1"/>
            </p:cNvSpPr>
            <p:nvPr/>
          </p:nvSpPr>
          <p:spPr bwMode="auto">
            <a:xfrm>
              <a:off x="1407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69" name="Line 29"/>
            <p:cNvSpPr>
              <a:spLocks noChangeShapeType="1"/>
            </p:cNvSpPr>
            <p:nvPr/>
          </p:nvSpPr>
          <p:spPr bwMode="auto">
            <a:xfrm>
              <a:off x="1119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71" name="Line 31"/>
            <p:cNvSpPr>
              <a:spLocks noChangeShapeType="1"/>
            </p:cNvSpPr>
            <p:nvPr/>
          </p:nvSpPr>
          <p:spPr bwMode="auto">
            <a:xfrm>
              <a:off x="2847" y="2664"/>
              <a:ext cx="0" cy="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73" name="Line 33"/>
            <p:cNvSpPr>
              <a:spLocks noChangeShapeType="1"/>
            </p:cNvSpPr>
            <p:nvPr/>
          </p:nvSpPr>
          <p:spPr bwMode="auto">
            <a:xfrm>
              <a:off x="3152" y="2664"/>
              <a:ext cx="0" cy="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75" name="Line 35"/>
            <p:cNvSpPr>
              <a:spLocks noChangeShapeType="1"/>
            </p:cNvSpPr>
            <p:nvPr/>
          </p:nvSpPr>
          <p:spPr bwMode="auto">
            <a:xfrm>
              <a:off x="3435" y="2664"/>
              <a:ext cx="0" cy="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8277" name="Line 37"/>
            <p:cNvSpPr>
              <a:spLocks noChangeShapeType="1"/>
            </p:cNvSpPr>
            <p:nvPr/>
          </p:nvSpPr>
          <p:spPr bwMode="auto">
            <a:xfrm>
              <a:off x="2952" y="2736"/>
              <a:ext cx="0" cy="50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Square roots of negatives</a:t>
            </a:r>
          </a:p>
        </p:txBody>
      </p:sp>
      <p:sp>
        <p:nvSpPr>
          <p:cNvPr id="139302" name="Text Box 38"/>
          <p:cNvSpPr txBox="1">
            <a:spLocks noChangeArrowheads="1"/>
          </p:cNvSpPr>
          <p:nvPr/>
        </p:nvSpPr>
        <p:spPr bwMode="auto">
          <a:xfrm>
            <a:off x="3635375" y="3016250"/>
            <a:ext cx="3184525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CCFFFF"/>
                </a:solidFill>
                <a:cs typeface="Arial" charset="0"/>
              </a:rPr>
              <a:t>√-1=</a:t>
            </a:r>
            <a:r>
              <a:rPr lang="en-US" sz="4800" b="1" i="1">
                <a:solidFill>
                  <a:srgbClr val="CCFFFF"/>
                </a:solidFill>
                <a:cs typeface="Arial" charset="0"/>
              </a:rPr>
              <a:t>i</a:t>
            </a:r>
          </a:p>
        </p:txBody>
      </p:sp>
      <p:sp>
        <p:nvSpPr>
          <p:cNvPr id="139303" name="Oval 39"/>
          <p:cNvSpPr>
            <a:spLocks noChangeArrowheads="1"/>
          </p:cNvSpPr>
          <p:nvPr/>
        </p:nvSpPr>
        <p:spPr bwMode="auto">
          <a:xfrm>
            <a:off x="3995738" y="3430588"/>
            <a:ext cx="341312" cy="341312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lt-LT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9304" name="Text Box 40"/>
          <p:cNvSpPr txBox="1">
            <a:spLocks noChangeArrowheads="1"/>
          </p:cNvSpPr>
          <p:nvPr/>
        </p:nvSpPr>
        <p:spPr bwMode="auto">
          <a:xfrm>
            <a:off x="404813" y="1700213"/>
            <a:ext cx="53213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Where should we put </a:t>
            </a:r>
            <a:r>
              <a:rPr lang="en-US" sz="3200" b="1">
                <a:solidFill>
                  <a:srgbClr val="CCFFFF"/>
                </a:solidFill>
                <a:cs typeface="Arial" charset="0"/>
              </a:rPr>
              <a:t>√-1</a:t>
            </a:r>
            <a:r>
              <a:rPr lang="en-US" sz="3200" b="1">
                <a:cs typeface="Arial" charset="0"/>
              </a:rPr>
              <a:t> ?</a:t>
            </a:r>
          </a:p>
        </p:txBody>
      </p:sp>
      <p:sp>
        <p:nvSpPr>
          <p:cNvPr id="139305" name="Text Box 41"/>
          <p:cNvSpPr txBox="1">
            <a:spLocks noChangeArrowheads="1"/>
          </p:cNvSpPr>
          <p:nvPr/>
        </p:nvSpPr>
        <p:spPr bwMode="auto">
          <a:xfrm>
            <a:off x="3875088" y="5299075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0</a:t>
            </a:r>
          </a:p>
        </p:txBody>
      </p:sp>
      <p:sp>
        <p:nvSpPr>
          <p:cNvPr id="139306" name="Line 42"/>
          <p:cNvSpPr>
            <a:spLocks noChangeShapeType="1"/>
          </p:cNvSpPr>
          <p:nvPr/>
        </p:nvSpPr>
        <p:spPr bwMode="auto">
          <a:xfrm>
            <a:off x="40624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07" name="Text Box 43"/>
          <p:cNvSpPr txBox="1">
            <a:spLocks noChangeArrowheads="1"/>
          </p:cNvSpPr>
          <p:nvPr/>
        </p:nvSpPr>
        <p:spPr bwMode="auto">
          <a:xfrm>
            <a:off x="4306888" y="5299075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1</a:t>
            </a:r>
          </a:p>
        </p:txBody>
      </p:sp>
      <p:sp>
        <p:nvSpPr>
          <p:cNvPr id="139308" name="Line 44"/>
          <p:cNvSpPr>
            <a:spLocks noChangeShapeType="1"/>
          </p:cNvSpPr>
          <p:nvPr/>
        </p:nvSpPr>
        <p:spPr bwMode="auto">
          <a:xfrm>
            <a:off x="45196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09" name="Text Box 45"/>
          <p:cNvSpPr txBox="1">
            <a:spLocks noChangeArrowheads="1"/>
          </p:cNvSpPr>
          <p:nvPr/>
        </p:nvSpPr>
        <p:spPr bwMode="auto">
          <a:xfrm>
            <a:off x="5241925" y="5299075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3</a:t>
            </a:r>
          </a:p>
        </p:txBody>
      </p:sp>
      <p:sp>
        <p:nvSpPr>
          <p:cNvPr id="139310" name="Line 46"/>
          <p:cNvSpPr>
            <a:spLocks noChangeShapeType="1"/>
          </p:cNvSpPr>
          <p:nvPr/>
        </p:nvSpPr>
        <p:spPr bwMode="auto">
          <a:xfrm>
            <a:off x="54340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11" name="Text Box 47"/>
          <p:cNvSpPr txBox="1">
            <a:spLocks noChangeArrowheads="1"/>
          </p:cNvSpPr>
          <p:nvPr/>
        </p:nvSpPr>
        <p:spPr bwMode="auto">
          <a:xfrm>
            <a:off x="4810125" y="5299075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2</a:t>
            </a:r>
          </a:p>
        </p:txBody>
      </p:sp>
      <p:sp>
        <p:nvSpPr>
          <p:cNvPr id="139312" name="Line 48"/>
          <p:cNvSpPr>
            <a:spLocks noChangeShapeType="1"/>
          </p:cNvSpPr>
          <p:nvPr/>
        </p:nvSpPr>
        <p:spPr bwMode="auto">
          <a:xfrm>
            <a:off x="49768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13" name="Text Box 49"/>
          <p:cNvSpPr txBox="1">
            <a:spLocks noChangeArrowheads="1"/>
          </p:cNvSpPr>
          <p:nvPr/>
        </p:nvSpPr>
        <p:spPr bwMode="auto">
          <a:xfrm>
            <a:off x="5675313" y="5299075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4</a:t>
            </a:r>
          </a:p>
        </p:txBody>
      </p:sp>
      <p:sp>
        <p:nvSpPr>
          <p:cNvPr id="139314" name="Line 50"/>
          <p:cNvSpPr>
            <a:spLocks noChangeShapeType="1"/>
          </p:cNvSpPr>
          <p:nvPr/>
        </p:nvSpPr>
        <p:spPr bwMode="auto">
          <a:xfrm>
            <a:off x="58912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15" name="Text Box 51"/>
          <p:cNvSpPr txBox="1">
            <a:spLocks noChangeArrowheads="1"/>
          </p:cNvSpPr>
          <p:nvPr/>
        </p:nvSpPr>
        <p:spPr bwMode="auto">
          <a:xfrm>
            <a:off x="6156325" y="5299075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5</a:t>
            </a:r>
          </a:p>
        </p:txBody>
      </p:sp>
      <p:sp>
        <p:nvSpPr>
          <p:cNvPr id="139316" name="Line 52"/>
          <p:cNvSpPr>
            <a:spLocks noChangeShapeType="1"/>
          </p:cNvSpPr>
          <p:nvPr/>
        </p:nvSpPr>
        <p:spPr bwMode="auto">
          <a:xfrm>
            <a:off x="63484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17" name="Text Box 53"/>
          <p:cNvSpPr txBox="1">
            <a:spLocks noChangeArrowheads="1"/>
          </p:cNvSpPr>
          <p:nvPr/>
        </p:nvSpPr>
        <p:spPr bwMode="auto">
          <a:xfrm>
            <a:off x="6588125" y="5299075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6</a:t>
            </a:r>
          </a:p>
        </p:txBody>
      </p:sp>
      <p:sp>
        <p:nvSpPr>
          <p:cNvPr id="139318" name="Line 54"/>
          <p:cNvSpPr>
            <a:spLocks noChangeShapeType="1"/>
          </p:cNvSpPr>
          <p:nvPr/>
        </p:nvSpPr>
        <p:spPr bwMode="auto">
          <a:xfrm>
            <a:off x="68056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19" name="Text Box 55"/>
          <p:cNvSpPr txBox="1">
            <a:spLocks noChangeArrowheads="1"/>
          </p:cNvSpPr>
          <p:nvPr/>
        </p:nvSpPr>
        <p:spPr bwMode="auto">
          <a:xfrm>
            <a:off x="7019925" y="5299075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7</a:t>
            </a:r>
          </a:p>
        </p:txBody>
      </p:sp>
      <p:sp>
        <p:nvSpPr>
          <p:cNvPr id="139320" name="Line 56"/>
          <p:cNvSpPr>
            <a:spLocks noChangeShapeType="1"/>
          </p:cNvSpPr>
          <p:nvPr/>
        </p:nvSpPr>
        <p:spPr bwMode="auto">
          <a:xfrm>
            <a:off x="72628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21" name="Text Box 57"/>
          <p:cNvSpPr txBox="1">
            <a:spLocks noChangeArrowheads="1"/>
          </p:cNvSpPr>
          <p:nvPr/>
        </p:nvSpPr>
        <p:spPr bwMode="auto">
          <a:xfrm>
            <a:off x="3306763" y="5299075"/>
            <a:ext cx="5445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-1</a:t>
            </a:r>
          </a:p>
        </p:txBody>
      </p:sp>
      <p:sp>
        <p:nvSpPr>
          <p:cNvPr id="139322" name="Line 58"/>
          <p:cNvSpPr>
            <a:spLocks noChangeShapeType="1"/>
          </p:cNvSpPr>
          <p:nvPr/>
        </p:nvSpPr>
        <p:spPr bwMode="auto">
          <a:xfrm>
            <a:off x="36052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23" name="Text Box 59"/>
          <p:cNvSpPr txBox="1">
            <a:spLocks noChangeArrowheads="1"/>
          </p:cNvSpPr>
          <p:nvPr/>
        </p:nvSpPr>
        <p:spPr bwMode="auto">
          <a:xfrm>
            <a:off x="2803525" y="5299075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-2</a:t>
            </a:r>
          </a:p>
        </p:txBody>
      </p:sp>
      <p:sp>
        <p:nvSpPr>
          <p:cNvPr id="139324" name="Line 60"/>
          <p:cNvSpPr>
            <a:spLocks noChangeShapeType="1"/>
          </p:cNvSpPr>
          <p:nvPr/>
        </p:nvSpPr>
        <p:spPr bwMode="auto">
          <a:xfrm>
            <a:off x="31480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25" name="Text Box 61"/>
          <p:cNvSpPr txBox="1">
            <a:spLocks noChangeArrowheads="1"/>
          </p:cNvSpPr>
          <p:nvPr/>
        </p:nvSpPr>
        <p:spPr bwMode="auto">
          <a:xfrm>
            <a:off x="2371725" y="5299075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-3</a:t>
            </a:r>
          </a:p>
        </p:txBody>
      </p:sp>
      <p:sp>
        <p:nvSpPr>
          <p:cNvPr id="139326" name="Line 62"/>
          <p:cNvSpPr>
            <a:spLocks noChangeShapeType="1"/>
          </p:cNvSpPr>
          <p:nvPr/>
        </p:nvSpPr>
        <p:spPr bwMode="auto">
          <a:xfrm>
            <a:off x="26908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27" name="Text Box 63"/>
          <p:cNvSpPr txBox="1">
            <a:spLocks noChangeArrowheads="1"/>
          </p:cNvSpPr>
          <p:nvPr/>
        </p:nvSpPr>
        <p:spPr bwMode="auto">
          <a:xfrm>
            <a:off x="1866900" y="5299075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-4</a:t>
            </a:r>
          </a:p>
        </p:txBody>
      </p:sp>
      <p:sp>
        <p:nvSpPr>
          <p:cNvPr id="139328" name="Line 64"/>
          <p:cNvSpPr>
            <a:spLocks noChangeShapeType="1"/>
          </p:cNvSpPr>
          <p:nvPr/>
        </p:nvSpPr>
        <p:spPr bwMode="auto">
          <a:xfrm>
            <a:off x="22336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29" name="Text Box 65"/>
          <p:cNvSpPr txBox="1">
            <a:spLocks noChangeArrowheads="1"/>
          </p:cNvSpPr>
          <p:nvPr/>
        </p:nvSpPr>
        <p:spPr bwMode="auto">
          <a:xfrm>
            <a:off x="1435100" y="5299075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-5</a:t>
            </a:r>
          </a:p>
        </p:txBody>
      </p:sp>
      <p:sp>
        <p:nvSpPr>
          <p:cNvPr id="139330" name="Line 66"/>
          <p:cNvSpPr>
            <a:spLocks noChangeShapeType="1"/>
          </p:cNvSpPr>
          <p:nvPr/>
        </p:nvSpPr>
        <p:spPr bwMode="auto">
          <a:xfrm>
            <a:off x="1776413" y="5062538"/>
            <a:ext cx="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31" name="Text Box 67"/>
          <p:cNvSpPr txBox="1">
            <a:spLocks noChangeArrowheads="1"/>
          </p:cNvSpPr>
          <p:nvPr/>
        </p:nvSpPr>
        <p:spPr bwMode="auto">
          <a:xfrm>
            <a:off x="4205288" y="4221163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√1</a:t>
            </a:r>
          </a:p>
        </p:txBody>
      </p:sp>
      <p:sp>
        <p:nvSpPr>
          <p:cNvPr id="139332" name="Line 68"/>
          <p:cNvSpPr>
            <a:spLocks noChangeShapeType="1"/>
          </p:cNvSpPr>
          <p:nvPr/>
        </p:nvSpPr>
        <p:spPr bwMode="auto">
          <a:xfrm>
            <a:off x="4519613" y="4949825"/>
            <a:ext cx="0" cy="1143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33" name="Text Box 69"/>
          <p:cNvSpPr txBox="1">
            <a:spLocks noChangeArrowheads="1"/>
          </p:cNvSpPr>
          <p:nvPr/>
        </p:nvSpPr>
        <p:spPr bwMode="auto">
          <a:xfrm>
            <a:off x="4681538" y="4221163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√4</a:t>
            </a:r>
          </a:p>
        </p:txBody>
      </p:sp>
      <p:sp>
        <p:nvSpPr>
          <p:cNvPr id="139334" name="Line 70"/>
          <p:cNvSpPr>
            <a:spLocks noChangeShapeType="1"/>
          </p:cNvSpPr>
          <p:nvPr/>
        </p:nvSpPr>
        <p:spPr bwMode="auto">
          <a:xfrm>
            <a:off x="5003800" y="4949825"/>
            <a:ext cx="0" cy="1143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35" name="Text Box 71"/>
          <p:cNvSpPr txBox="1">
            <a:spLocks noChangeArrowheads="1"/>
          </p:cNvSpPr>
          <p:nvPr/>
        </p:nvSpPr>
        <p:spPr bwMode="auto">
          <a:xfrm>
            <a:off x="5138738" y="4221163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√9</a:t>
            </a:r>
          </a:p>
        </p:txBody>
      </p:sp>
      <p:sp>
        <p:nvSpPr>
          <p:cNvPr id="139336" name="Line 72"/>
          <p:cNvSpPr>
            <a:spLocks noChangeShapeType="1"/>
          </p:cNvSpPr>
          <p:nvPr/>
        </p:nvSpPr>
        <p:spPr bwMode="auto">
          <a:xfrm>
            <a:off x="5453063" y="4949825"/>
            <a:ext cx="0" cy="1143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39337" name="Text Box 73"/>
          <p:cNvSpPr txBox="1">
            <a:spLocks noChangeArrowheads="1"/>
          </p:cNvSpPr>
          <p:nvPr/>
        </p:nvSpPr>
        <p:spPr bwMode="auto">
          <a:xfrm>
            <a:off x="4402138" y="6018213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√2</a:t>
            </a:r>
          </a:p>
        </p:txBody>
      </p:sp>
      <p:sp>
        <p:nvSpPr>
          <p:cNvPr id="139338" name="Line 74"/>
          <p:cNvSpPr>
            <a:spLocks noChangeShapeType="1"/>
          </p:cNvSpPr>
          <p:nvPr/>
        </p:nvSpPr>
        <p:spPr bwMode="auto">
          <a:xfrm>
            <a:off x="4686300" y="5064125"/>
            <a:ext cx="0" cy="8001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lt-LT"/>
          </a:p>
        </p:txBody>
      </p:sp>
      <p:grpSp>
        <p:nvGrpSpPr>
          <p:cNvPr id="139339" name="Group 75"/>
          <p:cNvGrpSpPr>
            <a:grpSpLocks/>
          </p:cNvGrpSpPr>
          <p:nvPr/>
        </p:nvGrpSpPr>
        <p:grpSpPr bwMode="auto">
          <a:xfrm>
            <a:off x="457200" y="4962525"/>
            <a:ext cx="8115300" cy="914400"/>
            <a:chOff x="288" y="2664"/>
            <a:chExt cx="5112" cy="576"/>
          </a:xfrm>
        </p:grpSpPr>
        <p:sp>
          <p:nvSpPr>
            <p:cNvPr id="139340" name="Line 76"/>
            <p:cNvSpPr>
              <a:spLocks noChangeShapeType="1"/>
            </p:cNvSpPr>
            <p:nvPr/>
          </p:nvSpPr>
          <p:spPr bwMode="auto">
            <a:xfrm>
              <a:off x="288" y="2736"/>
              <a:ext cx="51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41" name="Line 77"/>
            <p:cNvSpPr>
              <a:spLocks noChangeShapeType="1"/>
            </p:cNvSpPr>
            <p:nvPr/>
          </p:nvSpPr>
          <p:spPr bwMode="auto">
            <a:xfrm>
              <a:off x="2559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42" name="Line 78"/>
            <p:cNvSpPr>
              <a:spLocks noChangeShapeType="1"/>
            </p:cNvSpPr>
            <p:nvPr/>
          </p:nvSpPr>
          <p:spPr bwMode="auto">
            <a:xfrm>
              <a:off x="2847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43" name="Line 79"/>
            <p:cNvSpPr>
              <a:spLocks noChangeShapeType="1"/>
            </p:cNvSpPr>
            <p:nvPr/>
          </p:nvSpPr>
          <p:spPr bwMode="auto">
            <a:xfrm>
              <a:off x="3423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44" name="Line 80"/>
            <p:cNvSpPr>
              <a:spLocks noChangeShapeType="1"/>
            </p:cNvSpPr>
            <p:nvPr/>
          </p:nvSpPr>
          <p:spPr bwMode="auto">
            <a:xfrm>
              <a:off x="3135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45" name="Line 81"/>
            <p:cNvSpPr>
              <a:spLocks noChangeShapeType="1"/>
            </p:cNvSpPr>
            <p:nvPr/>
          </p:nvSpPr>
          <p:spPr bwMode="auto">
            <a:xfrm>
              <a:off x="3711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46" name="Line 82"/>
            <p:cNvSpPr>
              <a:spLocks noChangeShapeType="1"/>
            </p:cNvSpPr>
            <p:nvPr/>
          </p:nvSpPr>
          <p:spPr bwMode="auto">
            <a:xfrm>
              <a:off x="3999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47" name="Line 83"/>
            <p:cNvSpPr>
              <a:spLocks noChangeShapeType="1"/>
            </p:cNvSpPr>
            <p:nvPr/>
          </p:nvSpPr>
          <p:spPr bwMode="auto">
            <a:xfrm>
              <a:off x="4287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48" name="Line 84"/>
            <p:cNvSpPr>
              <a:spLocks noChangeShapeType="1"/>
            </p:cNvSpPr>
            <p:nvPr/>
          </p:nvSpPr>
          <p:spPr bwMode="auto">
            <a:xfrm>
              <a:off x="4575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49" name="Line 85"/>
            <p:cNvSpPr>
              <a:spLocks noChangeShapeType="1"/>
            </p:cNvSpPr>
            <p:nvPr/>
          </p:nvSpPr>
          <p:spPr bwMode="auto">
            <a:xfrm>
              <a:off x="2271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50" name="Line 86"/>
            <p:cNvSpPr>
              <a:spLocks noChangeShapeType="1"/>
            </p:cNvSpPr>
            <p:nvPr/>
          </p:nvSpPr>
          <p:spPr bwMode="auto">
            <a:xfrm>
              <a:off x="1983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51" name="Line 87"/>
            <p:cNvSpPr>
              <a:spLocks noChangeShapeType="1"/>
            </p:cNvSpPr>
            <p:nvPr/>
          </p:nvSpPr>
          <p:spPr bwMode="auto">
            <a:xfrm>
              <a:off x="1695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52" name="Line 88"/>
            <p:cNvSpPr>
              <a:spLocks noChangeShapeType="1"/>
            </p:cNvSpPr>
            <p:nvPr/>
          </p:nvSpPr>
          <p:spPr bwMode="auto">
            <a:xfrm>
              <a:off x="1407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53" name="Line 89"/>
            <p:cNvSpPr>
              <a:spLocks noChangeShapeType="1"/>
            </p:cNvSpPr>
            <p:nvPr/>
          </p:nvSpPr>
          <p:spPr bwMode="auto">
            <a:xfrm>
              <a:off x="1119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54" name="Line 90"/>
            <p:cNvSpPr>
              <a:spLocks noChangeShapeType="1"/>
            </p:cNvSpPr>
            <p:nvPr/>
          </p:nvSpPr>
          <p:spPr bwMode="auto">
            <a:xfrm>
              <a:off x="2847" y="2664"/>
              <a:ext cx="0" cy="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55" name="Line 91"/>
            <p:cNvSpPr>
              <a:spLocks noChangeShapeType="1"/>
            </p:cNvSpPr>
            <p:nvPr/>
          </p:nvSpPr>
          <p:spPr bwMode="auto">
            <a:xfrm>
              <a:off x="3152" y="2664"/>
              <a:ext cx="0" cy="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56" name="Line 92"/>
            <p:cNvSpPr>
              <a:spLocks noChangeShapeType="1"/>
            </p:cNvSpPr>
            <p:nvPr/>
          </p:nvSpPr>
          <p:spPr bwMode="auto">
            <a:xfrm>
              <a:off x="3435" y="2664"/>
              <a:ext cx="0" cy="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39357" name="Line 93"/>
            <p:cNvSpPr>
              <a:spLocks noChangeShapeType="1"/>
            </p:cNvSpPr>
            <p:nvPr/>
          </p:nvSpPr>
          <p:spPr bwMode="auto">
            <a:xfrm>
              <a:off x="2952" y="2736"/>
              <a:ext cx="0" cy="50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Imaginary numbers</a:t>
            </a:r>
          </a:p>
        </p:txBody>
      </p:sp>
      <p:sp>
        <p:nvSpPr>
          <p:cNvPr id="140326" name="Text Box 38"/>
          <p:cNvSpPr txBox="1">
            <a:spLocks noChangeArrowheads="1"/>
          </p:cNvSpPr>
          <p:nvPr/>
        </p:nvSpPr>
        <p:spPr bwMode="auto">
          <a:xfrm>
            <a:off x="4392613" y="4814888"/>
            <a:ext cx="3657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cs typeface="Arial" charset="0"/>
              </a:rPr>
              <a:t>√-1=</a:t>
            </a:r>
            <a:r>
              <a:rPr lang="en-US" sz="4000" b="1" i="1">
                <a:solidFill>
                  <a:srgbClr val="FFFF00"/>
                </a:solidFill>
                <a:cs typeface="Arial" charset="0"/>
              </a:rPr>
              <a:t>i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4291013" y="2117725"/>
            <a:ext cx="532130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cs typeface="Arial" charset="0"/>
              </a:rPr>
              <a:t>√-4 = √(-1 x 4)</a:t>
            </a:r>
          </a:p>
          <a:p>
            <a:r>
              <a:rPr lang="en-US" sz="4000" b="1">
                <a:solidFill>
                  <a:srgbClr val="FFFF00"/>
                </a:solidFill>
                <a:cs typeface="Arial" charset="0"/>
              </a:rPr>
              <a:t>      = √-1 x √4 </a:t>
            </a:r>
          </a:p>
          <a:p>
            <a:r>
              <a:rPr lang="en-US" sz="4000" b="1">
                <a:solidFill>
                  <a:srgbClr val="FFFF00"/>
                </a:solidFill>
                <a:cs typeface="Arial" charset="0"/>
              </a:rPr>
              <a:t>      = 2</a:t>
            </a:r>
            <a:r>
              <a:rPr lang="en-US" sz="4000" b="1" i="1">
                <a:solidFill>
                  <a:srgbClr val="FFFF00"/>
                </a:solidFill>
                <a:cs typeface="Arial" charset="0"/>
              </a:rPr>
              <a:t>i</a:t>
            </a:r>
          </a:p>
        </p:txBody>
      </p:sp>
      <p:sp>
        <p:nvSpPr>
          <p:cNvPr id="140330" name="Oval 42"/>
          <p:cNvSpPr>
            <a:spLocks noChangeArrowheads="1"/>
          </p:cNvSpPr>
          <p:nvPr/>
        </p:nvSpPr>
        <p:spPr bwMode="auto">
          <a:xfrm>
            <a:off x="3654425" y="5011738"/>
            <a:ext cx="341313" cy="341312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lt-LT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40331" name="Oval 43"/>
          <p:cNvSpPr>
            <a:spLocks noChangeArrowheads="1"/>
          </p:cNvSpPr>
          <p:nvPr/>
        </p:nvSpPr>
        <p:spPr bwMode="auto">
          <a:xfrm>
            <a:off x="3654425" y="2276475"/>
            <a:ext cx="341313" cy="341313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lt-LT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8" grpId="0"/>
      <p:bldP spid="1403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Imaginary numbers</a:t>
            </a:r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 flipH="1">
            <a:off x="4052888" y="1239838"/>
            <a:ext cx="0" cy="46656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/>
          <a:lstStyle/>
          <a:p>
            <a:endParaRPr lang="lt-LT"/>
          </a:p>
        </p:txBody>
      </p:sp>
      <p:sp>
        <p:nvSpPr>
          <p:cNvPr id="141347" name="Text Box 35"/>
          <p:cNvSpPr txBox="1">
            <a:spLocks noChangeArrowheads="1"/>
          </p:cNvSpPr>
          <p:nvPr/>
        </p:nvSpPr>
        <p:spPr bwMode="auto">
          <a:xfrm>
            <a:off x="4168775" y="3255963"/>
            <a:ext cx="63341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CCFFFF"/>
                </a:solidFill>
                <a:cs typeface="Arial" charset="0"/>
              </a:rPr>
              <a:t>i</a:t>
            </a:r>
          </a:p>
        </p:txBody>
      </p:sp>
      <p:sp>
        <p:nvSpPr>
          <p:cNvPr id="141348" name="Oval 36"/>
          <p:cNvSpPr>
            <a:spLocks noChangeArrowheads="1"/>
          </p:cNvSpPr>
          <p:nvPr/>
        </p:nvSpPr>
        <p:spPr bwMode="auto">
          <a:xfrm>
            <a:off x="3995738" y="3486150"/>
            <a:ext cx="114300" cy="114300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141349" name="Text Box 37"/>
          <p:cNvSpPr txBox="1">
            <a:spLocks noChangeArrowheads="1"/>
          </p:cNvSpPr>
          <p:nvPr/>
        </p:nvSpPr>
        <p:spPr bwMode="auto">
          <a:xfrm>
            <a:off x="4168775" y="2738438"/>
            <a:ext cx="11953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CFFFF"/>
                </a:solidFill>
                <a:cs typeface="Arial" charset="0"/>
              </a:rPr>
              <a:t>2</a:t>
            </a:r>
            <a:r>
              <a:rPr lang="en-US" sz="3200" b="1" i="1">
                <a:solidFill>
                  <a:srgbClr val="CCFFFF"/>
                </a:solidFill>
                <a:cs typeface="Arial" charset="0"/>
              </a:rPr>
              <a:t>i</a:t>
            </a:r>
          </a:p>
        </p:txBody>
      </p:sp>
      <p:sp>
        <p:nvSpPr>
          <p:cNvPr id="141350" name="Oval 38"/>
          <p:cNvSpPr>
            <a:spLocks noChangeArrowheads="1"/>
          </p:cNvSpPr>
          <p:nvPr/>
        </p:nvSpPr>
        <p:spPr bwMode="auto">
          <a:xfrm>
            <a:off x="3997325" y="2909888"/>
            <a:ext cx="114300" cy="114300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141351" name="Text Box 39"/>
          <p:cNvSpPr txBox="1">
            <a:spLocks noChangeArrowheads="1"/>
          </p:cNvSpPr>
          <p:nvPr/>
        </p:nvSpPr>
        <p:spPr bwMode="auto">
          <a:xfrm>
            <a:off x="7415213" y="4581525"/>
            <a:ext cx="172878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cs typeface="Arial" charset="0"/>
              </a:rPr>
              <a:t>Real nums</a:t>
            </a:r>
          </a:p>
        </p:txBody>
      </p:sp>
      <p:sp>
        <p:nvSpPr>
          <p:cNvPr id="141352" name="Text Box 40"/>
          <p:cNvSpPr txBox="1">
            <a:spLocks noChangeArrowheads="1"/>
          </p:cNvSpPr>
          <p:nvPr/>
        </p:nvSpPr>
        <p:spPr bwMode="auto">
          <a:xfrm>
            <a:off x="4167188" y="2165350"/>
            <a:ext cx="10525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CFFFF"/>
                </a:solidFill>
                <a:cs typeface="Arial" charset="0"/>
              </a:rPr>
              <a:t>3</a:t>
            </a:r>
            <a:r>
              <a:rPr lang="en-US" sz="3200" b="1" i="1">
                <a:solidFill>
                  <a:srgbClr val="CCFFFF"/>
                </a:solidFill>
                <a:cs typeface="Arial" charset="0"/>
              </a:rPr>
              <a:t>i</a:t>
            </a:r>
          </a:p>
        </p:txBody>
      </p:sp>
      <p:sp>
        <p:nvSpPr>
          <p:cNvPr id="141353" name="Oval 41"/>
          <p:cNvSpPr>
            <a:spLocks noChangeArrowheads="1"/>
          </p:cNvSpPr>
          <p:nvPr/>
        </p:nvSpPr>
        <p:spPr bwMode="auto">
          <a:xfrm>
            <a:off x="3995738" y="2336800"/>
            <a:ext cx="114300" cy="114300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141354" name="Text Box 42"/>
          <p:cNvSpPr txBox="1">
            <a:spLocks noChangeArrowheads="1"/>
          </p:cNvSpPr>
          <p:nvPr/>
        </p:nvSpPr>
        <p:spPr bwMode="auto">
          <a:xfrm>
            <a:off x="4167188" y="1589088"/>
            <a:ext cx="11255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CFFFF"/>
                </a:solidFill>
                <a:cs typeface="Arial" charset="0"/>
              </a:rPr>
              <a:t>4</a:t>
            </a:r>
            <a:r>
              <a:rPr lang="en-US" sz="3200" b="1" i="1">
                <a:solidFill>
                  <a:srgbClr val="CCFFFF"/>
                </a:solidFill>
                <a:cs typeface="Arial" charset="0"/>
              </a:rPr>
              <a:t>i</a:t>
            </a:r>
          </a:p>
        </p:txBody>
      </p:sp>
      <p:sp>
        <p:nvSpPr>
          <p:cNvPr id="141355" name="Oval 43"/>
          <p:cNvSpPr>
            <a:spLocks noChangeArrowheads="1"/>
          </p:cNvSpPr>
          <p:nvPr/>
        </p:nvSpPr>
        <p:spPr bwMode="auto">
          <a:xfrm>
            <a:off x="3995738" y="1760538"/>
            <a:ext cx="114300" cy="114300"/>
          </a:xfrm>
          <a:prstGeom prst="ellipse">
            <a:avLst/>
          </a:prstGeom>
          <a:solidFill>
            <a:srgbClr val="CCFFFF"/>
          </a:solidFill>
          <a:ln w="9525" algn="ctr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t-LT"/>
          </a:p>
        </p:txBody>
      </p:sp>
      <p:sp>
        <p:nvSpPr>
          <p:cNvPr id="141356" name="Text Box 44"/>
          <p:cNvSpPr txBox="1">
            <a:spLocks noChangeArrowheads="1"/>
          </p:cNvSpPr>
          <p:nvPr/>
        </p:nvSpPr>
        <p:spPr bwMode="auto">
          <a:xfrm rot="-5400000">
            <a:off x="2122488" y="1990725"/>
            <a:ext cx="25336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cs typeface="Arial" charset="0"/>
              </a:rPr>
              <a:t>Imaginary nums</a:t>
            </a:r>
          </a:p>
        </p:txBody>
      </p:sp>
      <p:sp>
        <p:nvSpPr>
          <p:cNvPr id="141357" name="Text Box 45"/>
          <p:cNvSpPr txBox="1">
            <a:spLocks noChangeArrowheads="1"/>
          </p:cNvSpPr>
          <p:nvPr/>
        </p:nvSpPr>
        <p:spPr bwMode="auto">
          <a:xfrm>
            <a:off x="3875088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0</a:t>
            </a:r>
          </a:p>
        </p:txBody>
      </p:sp>
      <p:sp>
        <p:nvSpPr>
          <p:cNvPr id="141358" name="Text Box 46"/>
          <p:cNvSpPr txBox="1">
            <a:spLocks noChangeArrowheads="1"/>
          </p:cNvSpPr>
          <p:nvPr/>
        </p:nvSpPr>
        <p:spPr bwMode="auto">
          <a:xfrm>
            <a:off x="4306888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1</a:t>
            </a:r>
          </a:p>
        </p:txBody>
      </p:sp>
      <p:sp>
        <p:nvSpPr>
          <p:cNvPr id="141359" name="Text Box 47"/>
          <p:cNvSpPr txBox="1">
            <a:spLocks noChangeArrowheads="1"/>
          </p:cNvSpPr>
          <p:nvPr/>
        </p:nvSpPr>
        <p:spPr bwMode="auto">
          <a:xfrm>
            <a:off x="5241925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3</a:t>
            </a:r>
          </a:p>
        </p:txBody>
      </p:sp>
      <p:sp>
        <p:nvSpPr>
          <p:cNvPr id="141360" name="Text Box 48"/>
          <p:cNvSpPr txBox="1">
            <a:spLocks noChangeArrowheads="1"/>
          </p:cNvSpPr>
          <p:nvPr/>
        </p:nvSpPr>
        <p:spPr bwMode="auto">
          <a:xfrm>
            <a:off x="4810125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2</a:t>
            </a:r>
          </a:p>
        </p:txBody>
      </p:sp>
      <p:sp>
        <p:nvSpPr>
          <p:cNvPr id="141361" name="Text Box 49"/>
          <p:cNvSpPr txBox="1">
            <a:spLocks noChangeArrowheads="1"/>
          </p:cNvSpPr>
          <p:nvPr/>
        </p:nvSpPr>
        <p:spPr bwMode="auto">
          <a:xfrm>
            <a:off x="5675313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4</a:t>
            </a:r>
          </a:p>
        </p:txBody>
      </p:sp>
      <p:sp>
        <p:nvSpPr>
          <p:cNvPr id="141362" name="Text Box 50"/>
          <p:cNvSpPr txBox="1">
            <a:spLocks noChangeArrowheads="1"/>
          </p:cNvSpPr>
          <p:nvPr/>
        </p:nvSpPr>
        <p:spPr bwMode="auto">
          <a:xfrm>
            <a:off x="6156325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5</a:t>
            </a:r>
          </a:p>
        </p:txBody>
      </p:sp>
      <p:sp>
        <p:nvSpPr>
          <p:cNvPr id="141363" name="Text Box 51"/>
          <p:cNvSpPr txBox="1">
            <a:spLocks noChangeArrowheads="1"/>
          </p:cNvSpPr>
          <p:nvPr/>
        </p:nvSpPr>
        <p:spPr bwMode="auto">
          <a:xfrm>
            <a:off x="6588125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6</a:t>
            </a:r>
          </a:p>
        </p:txBody>
      </p:sp>
      <p:sp>
        <p:nvSpPr>
          <p:cNvPr id="141364" name="Text Box 52"/>
          <p:cNvSpPr txBox="1">
            <a:spLocks noChangeArrowheads="1"/>
          </p:cNvSpPr>
          <p:nvPr/>
        </p:nvSpPr>
        <p:spPr bwMode="auto">
          <a:xfrm>
            <a:off x="7019925" y="4578350"/>
            <a:ext cx="409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7</a:t>
            </a:r>
          </a:p>
        </p:txBody>
      </p:sp>
      <p:sp>
        <p:nvSpPr>
          <p:cNvPr id="141365" name="Text Box 53"/>
          <p:cNvSpPr txBox="1">
            <a:spLocks noChangeArrowheads="1"/>
          </p:cNvSpPr>
          <p:nvPr/>
        </p:nvSpPr>
        <p:spPr bwMode="auto">
          <a:xfrm>
            <a:off x="3306763" y="4578350"/>
            <a:ext cx="5445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-1</a:t>
            </a:r>
          </a:p>
        </p:txBody>
      </p:sp>
      <p:sp>
        <p:nvSpPr>
          <p:cNvPr id="141366" name="Text Box 54"/>
          <p:cNvSpPr txBox="1">
            <a:spLocks noChangeArrowheads="1"/>
          </p:cNvSpPr>
          <p:nvPr/>
        </p:nvSpPr>
        <p:spPr bwMode="auto">
          <a:xfrm>
            <a:off x="2803525" y="4578350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-2</a:t>
            </a:r>
          </a:p>
        </p:txBody>
      </p:sp>
      <p:sp>
        <p:nvSpPr>
          <p:cNvPr id="141367" name="Text Box 55"/>
          <p:cNvSpPr txBox="1">
            <a:spLocks noChangeArrowheads="1"/>
          </p:cNvSpPr>
          <p:nvPr/>
        </p:nvSpPr>
        <p:spPr bwMode="auto">
          <a:xfrm>
            <a:off x="2371725" y="4578350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-3</a:t>
            </a:r>
          </a:p>
        </p:txBody>
      </p:sp>
      <p:sp>
        <p:nvSpPr>
          <p:cNvPr id="141368" name="Text Box 56"/>
          <p:cNvSpPr txBox="1">
            <a:spLocks noChangeArrowheads="1"/>
          </p:cNvSpPr>
          <p:nvPr/>
        </p:nvSpPr>
        <p:spPr bwMode="auto">
          <a:xfrm>
            <a:off x="1866900" y="4578350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-4</a:t>
            </a:r>
          </a:p>
        </p:txBody>
      </p:sp>
      <p:sp>
        <p:nvSpPr>
          <p:cNvPr id="141369" name="Text Box 57"/>
          <p:cNvSpPr txBox="1">
            <a:spLocks noChangeArrowheads="1"/>
          </p:cNvSpPr>
          <p:nvPr/>
        </p:nvSpPr>
        <p:spPr bwMode="auto">
          <a:xfrm>
            <a:off x="1435100" y="4578350"/>
            <a:ext cx="544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cs typeface="Arial" charset="0"/>
              </a:rPr>
              <a:t>-5</a:t>
            </a:r>
          </a:p>
        </p:txBody>
      </p:sp>
      <p:sp>
        <p:nvSpPr>
          <p:cNvPr id="141370" name="Text Box 58"/>
          <p:cNvSpPr txBox="1">
            <a:spLocks noChangeArrowheads="1"/>
          </p:cNvSpPr>
          <p:nvPr/>
        </p:nvSpPr>
        <p:spPr bwMode="auto">
          <a:xfrm>
            <a:off x="4205288" y="3500438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√1</a:t>
            </a:r>
          </a:p>
        </p:txBody>
      </p:sp>
      <p:sp>
        <p:nvSpPr>
          <p:cNvPr id="141371" name="Text Box 59"/>
          <p:cNvSpPr txBox="1">
            <a:spLocks noChangeArrowheads="1"/>
          </p:cNvSpPr>
          <p:nvPr/>
        </p:nvSpPr>
        <p:spPr bwMode="auto">
          <a:xfrm>
            <a:off x="4681538" y="3500438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√4</a:t>
            </a:r>
          </a:p>
        </p:txBody>
      </p:sp>
      <p:sp>
        <p:nvSpPr>
          <p:cNvPr id="141372" name="Text Box 60"/>
          <p:cNvSpPr txBox="1">
            <a:spLocks noChangeArrowheads="1"/>
          </p:cNvSpPr>
          <p:nvPr/>
        </p:nvSpPr>
        <p:spPr bwMode="auto">
          <a:xfrm>
            <a:off x="5138738" y="3500438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√9</a:t>
            </a:r>
          </a:p>
        </p:txBody>
      </p:sp>
      <p:sp>
        <p:nvSpPr>
          <p:cNvPr id="141373" name="Text Box 61"/>
          <p:cNvSpPr txBox="1">
            <a:spLocks noChangeArrowheads="1"/>
          </p:cNvSpPr>
          <p:nvPr/>
        </p:nvSpPr>
        <p:spPr bwMode="auto">
          <a:xfrm>
            <a:off x="4402138" y="5297488"/>
            <a:ext cx="6334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Arial" charset="0"/>
              </a:rPr>
              <a:t>√2</a:t>
            </a:r>
          </a:p>
        </p:txBody>
      </p:sp>
      <p:grpSp>
        <p:nvGrpSpPr>
          <p:cNvPr id="141374" name="Group 62"/>
          <p:cNvGrpSpPr>
            <a:grpSpLocks/>
          </p:cNvGrpSpPr>
          <p:nvPr/>
        </p:nvGrpSpPr>
        <p:grpSpPr bwMode="auto">
          <a:xfrm>
            <a:off x="457200" y="4229100"/>
            <a:ext cx="8115300" cy="914400"/>
            <a:chOff x="288" y="2664"/>
            <a:chExt cx="5112" cy="576"/>
          </a:xfrm>
        </p:grpSpPr>
        <p:sp>
          <p:nvSpPr>
            <p:cNvPr id="141375" name="Line 63"/>
            <p:cNvSpPr>
              <a:spLocks noChangeShapeType="1"/>
            </p:cNvSpPr>
            <p:nvPr/>
          </p:nvSpPr>
          <p:spPr bwMode="auto">
            <a:xfrm>
              <a:off x="288" y="2736"/>
              <a:ext cx="51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76" name="Line 64"/>
            <p:cNvSpPr>
              <a:spLocks noChangeShapeType="1"/>
            </p:cNvSpPr>
            <p:nvPr/>
          </p:nvSpPr>
          <p:spPr bwMode="auto">
            <a:xfrm>
              <a:off x="2559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77" name="Line 65"/>
            <p:cNvSpPr>
              <a:spLocks noChangeShapeType="1"/>
            </p:cNvSpPr>
            <p:nvPr/>
          </p:nvSpPr>
          <p:spPr bwMode="auto">
            <a:xfrm>
              <a:off x="2847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78" name="Line 66"/>
            <p:cNvSpPr>
              <a:spLocks noChangeShapeType="1"/>
            </p:cNvSpPr>
            <p:nvPr/>
          </p:nvSpPr>
          <p:spPr bwMode="auto">
            <a:xfrm>
              <a:off x="3423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79" name="Line 67"/>
            <p:cNvSpPr>
              <a:spLocks noChangeShapeType="1"/>
            </p:cNvSpPr>
            <p:nvPr/>
          </p:nvSpPr>
          <p:spPr bwMode="auto">
            <a:xfrm>
              <a:off x="3135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80" name="Line 68"/>
            <p:cNvSpPr>
              <a:spLocks noChangeShapeType="1"/>
            </p:cNvSpPr>
            <p:nvPr/>
          </p:nvSpPr>
          <p:spPr bwMode="auto">
            <a:xfrm>
              <a:off x="3711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81" name="Line 69"/>
            <p:cNvSpPr>
              <a:spLocks noChangeShapeType="1"/>
            </p:cNvSpPr>
            <p:nvPr/>
          </p:nvSpPr>
          <p:spPr bwMode="auto">
            <a:xfrm>
              <a:off x="3999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82" name="Line 70"/>
            <p:cNvSpPr>
              <a:spLocks noChangeShapeType="1"/>
            </p:cNvSpPr>
            <p:nvPr/>
          </p:nvSpPr>
          <p:spPr bwMode="auto">
            <a:xfrm>
              <a:off x="4287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83" name="Line 71"/>
            <p:cNvSpPr>
              <a:spLocks noChangeShapeType="1"/>
            </p:cNvSpPr>
            <p:nvPr/>
          </p:nvSpPr>
          <p:spPr bwMode="auto">
            <a:xfrm>
              <a:off x="4575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84" name="Line 72"/>
            <p:cNvSpPr>
              <a:spLocks noChangeShapeType="1"/>
            </p:cNvSpPr>
            <p:nvPr/>
          </p:nvSpPr>
          <p:spPr bwMode="auto">
            <a:xfrm>
              <a:off x="2271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85" name="Line 73"/>
            <p:cNvSpPr>
              <a:spLocks noChangeShapeType="1"/>
            </p:cNvSpPr>
            <p:nvPr/>
          </p:nvSpPr>
          <p:spPr bwMode="auto">
            <a:xfrm>
              <a:off x="1983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86" name="Line 74"/>
            <p:cNvSpPr>
              <a:spLocks noChangeShapeType="1"/>
            </p:cNvSpPr>
            <p:nvPr/>
          </p:nvSpPr>
          <p:spPr bwMode="auto">
            <a:xfrm>
              <a:off x="1695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87" name="Line 75"/>
            <p:cNvSpPr>
              <a:spLocks noChangeShapeType="1"/>
            </p:cNvSpPr>
            <p:nvPr/>
          </p:nvSpPr>
          <p:spPr bwMode="auto">
            <a:xfrm>
              <a:off x="1407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88" name="Line 76"/>
            <p:cNvSpPr>
              <a:spLocks noChangeShapeType="1"/>
            </p:cNvSpPr>
            <p:nvPr/>
          </p:nvSpPr>
          <p:spPr bwMode="auto">
            <a:xfrm>
              <a:off x="1119" y="2735"/>
              <a:ext cx="0" cy="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89" name="Line 77"/>
            <p:cNvSpPr>
              <a:spLocks noChangeShapeType="1"/>
            </p:cNvSpPr>
            <p:nvPr/>
          </p:nvSpPr>
          <p:spPr bwMode="auto">
            <a:xfrm>
              <a:off x="2847" y="2664"/>
              <a:ext cx="0" cy="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90" name="Line 78"/>
            <p:cNvSpPr>
              <a:spLocks noChangeShapeType="1"/>
            </p:cNvSpPr>
            <p:nvPr/>
          </p:nvSpPr>
          <p:spPr bwMode="auto">
            <a:xfrm>
              <a:off x="3152" y="2664"/>
              <a:ext cx="0" cy="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91" name="Line 79"/>
            <p:cNvSpPr>
              <a:spLocks noChangeShapeType="1"/>
            </p:cNvSpPr>
            <p:nvPr/>
          </p:nvSpPr>
          <p:spPr bwMode="auto">
            <a:xfrm>
              <a:off x="3435" y="2664"/>
              <a:ext cx="0" cy="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  <p:sp>
          <p:nvSpPr>
            <p:cNvPr id="141392" name="Line 80"/>
            <p:cNvSpPr>
              <a:spLocks noChangeShapeType="1"/>
            </p:cNvSpPr>
            <p:nvPr/>
          </p:nvSpPr>
          <p:spPr bwMode="auto">
            <a:xfrm>
              <a:off x="2952" y="2736"/>
              <a:ext cx="0" cy="50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lt-L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 Home Messages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492625"/>
          </a:xfrm>
        </p:spPr>
        <p:txBody>
          <a:bodyPr/>
          <a:lstStyle/>
          <a:p>
            <a:r>
              <a:rPr lang="en-GB" sz="2800" b="0"/>
              <a:t>The number system we have today have come through a long route, and mostly from some far away lands, outside of Europe.</a:t>
            </a:r>
          </a:p>
          <a:p>
            <a:r>
              <a:rPr lang="en-GB" sz="2800" b="0"/>
              <a:t>They came about because human beings wanted to solve problems and created numbers to solve these problems.</a:t>
            </a:r>
          </a:p>
          <a:p>
            <a:r>
              <a:rPr lang="en-GB" sz="2800" b="0"/>
              <a:t>Numbers belong to human culture, and not nature, and therefore have their own long history.</a:t>
            </a:r>
          </a:p>
          <a:p>
            <a:endParaRPr lang="en-US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to Ask Yourselves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Is this the end of our number system?</a:t>
            </a:r>
            <a:r>
              <a:rPr lang="en-US"/>
              <a:t> </a:t>
            </a:r>
          </a:p>
          <a:p>
            <a:r>
              <a:rPr lang="en-GB"/>
              <a:t>Are there going to be any more changes in our present numbers?</a:t>
            </a:r>
          </a:p>
          <a:p>
            <a:r>
              <a:rPr lang="en-GB"/>
              <a:t>In 300 years from now, will the numbers have changed again to be something else?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3 great ideas made our modern number system</a:t>
            </a:r>
            <a:endParaRPr lang="en-US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Our modern number system was a result of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conjunction of 3 great ideas:</a:t>
            </a:r>
          </a:p>
          <a:p>
            <a:pPr>
              <a:lnSpc>
                <a:spcPct val="90000"/>
              </a:lnSpc>
            </a:pPr>
            <a:r>
              <a:rPr lang="en-US" sz="2800"/>
              <a:t>the idea of attaching to each basic figure graphical signs which were removed from all intuitive associations, and did not visually evoke the units they represented </a:t>
            </a:r>
          </a:p>
          <a:p>
            <a:pPr>
              <a:lnSpc>
                <a:spcPct val="90000"/>
              </a:lnSpc>
            </a:pPr>
            <a:r>
              <a:rPr lang="en-US" sz="2800"/>
              <a:t>the principle of position </a:t>
            </a:r>
          </a:p>
          <a:p>
            <a:pPr>
              <a:lnSpc>
                <a:spcPct val="90000"/>
              </a:lnSpc>
            </a:pPr>
            <a:r>
              <a:rPr lang="en-US" sz="2800"/>
              <a:t>the idea of a fully operational zero, filling the empty spaces of missing units and at the same time having the meaning of a null number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 Home Messages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The number system we have today have come through a long route, and mostly from some far away lands, outside of Europe. </a:t>
            </a:r>
          </a:p>
          <a:p>
            <a:endParaRPr lang="en-GB" b="0"/>
          </a:p>
          <a:p>
            <a:r>
              <a:rPr lang="en-GB" b="0"/>
              <a:t>They came about because human beings wanted to solve problems and created numbers to solve these problems.</a:t>
            </a:r>
            <a:endParaRPr lang="en-US" b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Limit of Four</a:t>
            </a: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b="0"/>
              <a:t>Take a look at the next picture, and try to estimate the quantity of each set of objects in a singe visual glance, without counting</a:t>
            </a:r>
            <a:r>
              <a:rPr lang="en-US" sz="2800" b="0"/>
              <a:t>.</a:t>
            </a:r>
            <a:endParaRPr lang="en-GB" sz="2800" b="0"/>
          </a:p>
          <a:p>
            <a:pPr>
              <a:lnSpc>
                <a:spcPct val="80000"/>
              </a:lnSpc>
            </a:pPr>
            <a:r>
              <a:rPr lang="en-GB" sz="2800" b="0"/>
              <a:t>Take a look again.</a:t>
            </a:r>
          </a:p>
          <a:p>
            <a:pPr>
              <a:lnSpc>
                <a:spcPct val="80000"/>
              </a:lnSpc>
            </a:pPr>
            <a:r>
              <a:rPr lang="en-GB" sz="2800" b="0"/>
              <a:t>More difficult to see the objects more than four.</a:t>
            </a:r>
          </a:p>
          <a:p>
            <a:pPr>
              <a:lnSpc>
                <a:spcPct val="80000"/>
              </a:lnSpc>
            </a:pPr>
            <a:r>
              <a:rPr lang="en-GB" sz="2800" b="0"/>
              <a:t>Everyone can see the sets of one, two, and of three objects in the figure, and most people can see the set of four.</a:t>
            </a:r>
          </a:p>
          <a:p>
            <a:pPr>
              <a:lnSpc>
                <a:spcPct val="80000"/>
              </a:lnSpc>
            </a:pPr>
            <a:r>
              <a:rPr lang="en-GB" sz="2800" b="0"/>
              <a:t>But that’s about the limit of our natural ability to numerate. Beyond 4, quantities are vague, and our eyes alone cannot tell us how many things there are.</a:t>
            </a:r>
            <a:endParaRPr lang="en-US" sz="2800" b="0"/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Limits Of Four</a:t>
            </a:r>
            <a:endParaRPr lang="en-US"/>
          </a:p>
        </p:txBody>
      </p:sp>
      <p:pic>
        <p:nvPicPr>
          <p:cNvPr id="8202" name="Picture 10" descr="Scan6_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84313" y="1600200"/>
            <a:ext cx="61737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solutions to “limit of four”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/>
              <a:t>Different societies came up with ways to deal with this “limit of four”.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Egyptian 3</a:t>
            </a:r>
            <a:r>
              <a:rPr lang="en-GB" baseline="30000"/>
              <a:t>rd</a:t>
            </a:r>
            <a:r>
              <a:rPr lang="en-GB"/>
              <a:t> Century BC</a:t>
            </a:r>
            <a:endParaRPr lang="en-US"/>
          </a:p>
        </p:txBody>
      </p:sp>
      <p:pic>
        <p:nvPicPr>
          <p:cNvPr id="49159" name="Picture 7" descr="Aramaic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795588"/>
            <a:ext cx="8928100" cy="2667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5C1F00"/>
      </a:dk1>
      <a:lt1>
        <a:srgbClr val="FFFFFF"/>
      </a:lt1>
      <a:dk2>
        <a:srgbClr val="620000"/>
      </a:dk2>
      <a:lt2>
        <a:srgbClr val="F7F4E3"/>
      </a:lt2>
      <a:accent1>
        <a:srgbClr val="FFDFFF"/>
      </a:accent1>
      <a:accent2>
        <a:srgbClr val="F3E7E3"/>
      </a:accent2>
      <a:accent3>
        <a:srgbClr val="B7AAAA"/>
      </a:accent3>
      <a:accent4>
        <a:srgbClr val="DADADA"/>
      </a:accent4>
      <a:accent5>
        <a:srgbClr val="FFECFF"/>
      </a:accent5>
      <a:accent6>
        <a:srgbClr val="DCD1CE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800000"/>
        </a:dk2>
        <a:lt2>
          <a:srgbClr val="EAE2BA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800000"/>
        </a:dk2>
        <a:lt2>
          <a:srgbClr val="EAE2BA"/>
        </a:lt2>
        <a:accent1>
          <a:srgbClr val="CC3300"/>
        </a:accent1>
        <a:accent2>
          <a:srgbClr val="E4C6BC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CFB3AA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C1F00"/>
        </a:dk1>
        <a:lt1>
          <a:srgbClr val="FFFFFF"/>
        </a:lt1>
        <a:dk2>
          <a:srgbClr val="620000"/>
        </a:dk2>
        <a:lt2>
          <a:srgbClr val="F7F4E3"/>
        </a:lt2>
        <a:accent1>
          <a:srgbClr val="FFDFFF"/>
        </a:accent1>
        <a:accent2>
          <a:srgbClr val="BE7960"/>
        </a:accent2>
        <a:accent3>
          <a:srgbClr val="B7AAAA"/>
        </a:accent3>
        <a:accent4>
          <a:srgbClr val="DADADA"/>
        </a:accent4>
        <a:accent5>
          <a:srgbClr val="FFECFF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C1F00"/>
        </a:dk1>
        <a:lt1>
          <a:srgbClr val="FFFFFF"/>
        </a:lt1>
        <a:dk2>
          <a:srgbClr val="620000"/>
        </a:dk2>
        <a:lt2>
          <a:srgbClr val="F7F4E3"/>
        </a:lt2>
        <a:accent1>
          <a:srgbClr val="FFDFFF"/>
        </a:accent1>
        <a:accent2>
          <a:srgbClr val="F3E7E3"/>
        </a:accent2>
        <a:accent3>
          <a:srgbClr val="B7AAAA"/>
        </a:accent3>
        <a:accent4>
          <a:srgbClr val="DADADA"/>
        </a:accent4>
        <a:accent5>
          <a:srgbClr val="FFECFF"/>
        </a:accent5>
        <a:accent6>
          <a:srgbClr val="DCD1CE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1843</Words>
  <Application>Microsoft Office PowerPoint</Application>
  <PresentationFormat>Demonstracija ekrane (4:3)</PresentationFormat>
  <Paragraphs>401</Paragraphs>
  <Slides>49</Slides>
  <Notes>12</Notes>
  <HiddenSlides>0</HiddenSlides>
  <MMClips>0</MMClips>
  <ScaleCrop>false</ScaleCrop>
  <HeadingPairs>
    <vt:vector size="8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49</vt:i4>
      </vt:variant>
    </vt:vector>
  </HeadingPairs>
  <TitlesOfParts>
    <vt:vector size="53" baseType="lpstr">
      <vt:lpstr>Arial</vt:lpstr>
      <vt:lpstr>Wingdings</vt:lpstr>
      <vt:lpstr>Default Design</vt:lpstr>
      <vt:lpstr>Bitmap Image</vt:lpstr>
      <vt:lpstr>History of Numbers</vt:lpstr>
      <vt:lpstr>What Is A Number?</vt:lpstr>
      <vt:lpstr>Some ancient numbers</vt:lpstr>
      <vt:lpstr>Some ancient numbers</vt:lpstr>
      <vt:lpstr>Take Home Messages</vt:lpstr>
      <vt:lpstr>Limit of Four</vt:lpstr>
      <vt:lpstr>Limits Of Four</vt:lpstr>
      <vt:lpstr>Some solutions to “limit of four”</vt:lpstr>
      <vt:lpstr>Egyptian 3rd Century BC</vt:lpstr>
      <vt:lpstr>Cretan 1200-1700BC</vt:lpstr>
      <vt:lpstr>England’s “five-barred gate”</vt:lpstr>
      <vt:lpstr>How to Count with  “limit of four”</vt:lpstr>
      <vt:lpstr>Calculating With Your Finger</vt:lpstr>
      <vt:lpstr>How to Count with “limit of four”</vt:lpstr>
      <vt:lpstr>The Elema of New Guinea</vt:lpstr>
      <vt:lpstr>How to Count with “limit of four”</vt:lpstr>
      <vt:lpstr>Additive Numeral Systems</vt:lpstr>
      <vt:lpstr>The Greek Numeral System</vt:lpstr>
      <vt:lpstr>Arithmetic with Greek Numeral System</vt:lpstr>
      <vt:lpstr>Roman Numerals</vt:lpstr>
      <vt:lpstr>Roman Numerals – Task 1 </vt:lpstr>
      <vt:lpstr>Roman Numerals – Task 1</vt:lpstr>
      <vt:lpstr>Roman Numerals – Task 1</vt:lpstr>
      <vt:lpstr>Roman Numerals – Task 1</vt:lpstr>
      <vt:lpstr>Drawbacks of positional numeral system</vt:lpstr>
      <vt:lpstr>Skaidrė 26</vt:lpstr>
      <vt:lpstr>Positional Notation</vt:lpstr>
      <vt:lpstr>South American Maths</vt:lpstr>
      <vt:lpstr>Mayan Maths</vt:lpstr>
      <vt:lpstr>Babylonian Maths</vt:lpstr>
      <vt:lpstr>B a b y l o n I a n </vt:lpstr>
      <vt:lpstr>Zero and the Indian Sub-Continent Numeral System</vt:lpstr>
      <vt:lpstr>Cultures that Conceived “Zero”</vt:lpstr>
      <vt:lpstr>Zero and the Indian Sub-Continent Numeral System</vt:lpstr>
      <vt:lpstr>Indian Numbers</vt:lpstr>
      <vt:lpstr>From the Indian sub-continent to Europe via the Arabs</vt:lpstr>
      <vt:lpstr>Binary Numbers</vt:lpstr>
      <vt:lpstr>Different Bases</vt:lpstr>
      <vt:lpstr>Practice! Binary Numbers</vt:lpstr>
      <vt:lpstr>Irrationals and Imaginaries</vt:lpstr>
      <vt:lpstr>Pythagoras’ Theorem</vt:lpstr>
      <vt:lpstr>Skaidrė 42</vt:lpstr>
      <vt:lpstr>Square roots on the number line</vt:lpstr>
      <vt:lpstr>Square roots of negatives</vt:lpstr>
      <vt:lpstr>Imaginary numbers</vt:lpstr>
      <vt:lpstr>Imaginary numbers</vt:lpstr>
      <vt:lpstr>Take Home Messages</vt:lpstr>
      <vt:lpstr>Questions to Ask Yourselves</vt:lpstr>
      <vt:lpstr>3 great ideas made our modern number system</vt:lpstr>
    </vt:vector>
  </TitlesOfParts>
  <Company>University of Cambridge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Numbers</dc:title>
  <dc:creator>too20</dc:creator>
  <cp:lastModifiedBy>GEDIMINAS</cp:lastModifiedBy>
  <cp:revision>100</cp:revision>
  <dcterms:created xsi:type="dcterms:W3CDTF">2005-04-07T08:45:44Z</dcterms:created>
  <dcterms:modified xsi:type="dcterms:W3CDTF">2013-05-02T18:05:22Z</dcterms:modified>
</cp:coreProperties>
</file>