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9" r:id="rId13"/>
    <p:sldId id="280" r:id="rId14"/>
    <p:sldId id="281" r:id="rId15"/>
    <p:sldId id="267" r:id="rId16"/>
    <p:sldId id="268" r:id="rId17"/>
    <p:sldId id="282" r:id="rId18"/>
    <p:sldId id="283" r:id="rId19"/>
    <p:sldId id="284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96"/>
      </p:cViewPr>
      <p:guideLst>
        <p:guide orient="horz" pos="2688"/>
        <p:guide pos="36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1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-1588"/>
            <a:ext cx="9144000" cy="6859588"/>
            <a:chOff x="0" y="-1"/>
            <a:chExt cx="5760" cy="4321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1824"/>
              <a:ext cx="5760" cy="24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lt-LT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white">
            <a:xfrm>
              <a:off x="0" y="4125"/>
              <a:ext cx="5760" cy="19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lt-LT"/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white">
            <a:xfrm>
              <a:off x="0" y="-1"/>
              <a:ext cx="5760" cy="201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lt-LT"/>
            </a:p>
          </p:txBody>
        </p:sp>
        <p:grpSp>
          <p:nvGrpSpPr>
            <p:cNvPr id="3078" name="Group 6"/>
            <p:cNvGrpSpPr>
              <a:grpSpLocks/>
            </p:cNvGrpSpPr>
            <p:nvPr/>
          </p:nvGrpSpPr>
          <p:grpSpPr bwMode="auto">
            <a:xfrm>
              <a:off x="0" y="2016"/>
              <a:ext cx="5760" cy="261"/>
              <a:chOff x="0" y="115"/>
              <a:chExt cx="5760" cy="464"/>
            </a:xfrm>
          </p:grpSpPr>
          <p:sp>
            <p:nvSpPr>
              <p:cNvPr id="3079" name="Rectangle 7"/>
              <p:cNvSpPr>
                <a:spLocks noChangeArrowheads="1"/>
              </p:cNvSpPr>
              <p:nvPr/>
            </p:nvSpPr>
            <p:spPr bwMode="ltGray">
              <a:xfrm>
                <a:off x="0" y="115"/>
                <a:ext cx="5760" cy="11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lt-LT"/>
              </a:p>
            </p:txBody>
          </p:sp>
          <p:sp>
            <p:nvSpPr>
              <p:cNvPr id="3080" name="Rectangle 8"/>
              <p:cNvSpPr>
                <a:spLocks noChangeArrowheads="1"/>
              </p:cNvSpPr>
              <p:nvPr/>
            </p:nvSpPr>
            <p:spPr bwMode="ltGray">
              <a:xfrm>
                <a:off x="0" y="231"/>
                <a:ext cx="5760" cy="11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lt-LT"/>
              </a:p>
            </p:txBody>
          </p:sp>
          <p:sp>
            <p:nvSpPr>
              <p:cNvPr id="3081" name="Rectangle 9"/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5760" cy="11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lt-LT"/>
              </a:p>
            </p:txBody>
          </p:sp>
          <p:sp>
            <p:nvSpPr>
              <p:cNvPr id="3082" name="Rectangle 10"/>
              <p:cNvSpPr>
                <a:spLocks noChangeArrowheads="1"/>
              </p:cNvSpPr>
              <p:nvPr/>
            </p:nvSpPr>
            <p:spPr bwMode="ltGray">
              <a:xfrm>
                <a:off x="0" y="463"/>
                <a:ext cx="5760" cy="11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lt-LT"/>
              </a:p>
            </p:txBody>
          </p:sp>
        </p:grpSp>
      </p:grpSp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1712913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A552C6-D5A0-486B-A11C-08717C0F66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CF86A-32D7-42BB-AF43-3C123FBB1F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943600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943600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1EB54-0A18-402A-8351-728BED9F11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Pavadinimas, tekstas ir iliustraci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Iliustracijos vietos rezervavimo ženklas 3"/>
          <p:cNvSpPr>
            <a:spLocks noGrp="1"/>
          </p:cNvSpPr>
          <p:nvPr>
            <p:ph type="clipArt"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/>
          <a:p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4B79148-4293-4B3C-82EA-945D19CC9D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8FC57-949A-476E-A32B-34BE9F8040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03279-5CBD-4048-868D-1BC5F19564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9FB2E-9675-4CE4-B1C7-65252CCEF8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16559-B64D-49A2-8B4B-C75D12BC2E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D0B69-49B1-43E6-8CB8-0DAF12E587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7FAEDD-9884-4ED2-99D7-3F7FED22DB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01F05-C58E-4C1B-B386-68ED36464C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AD3A2-45C2-48F1-B09A-F82C38709A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-1588"/>
            <a:ext cx="9144000" cy="6859588"/>
            <a:chOff x="0" y="-1"/>
            <a:chExt cx="5760" cy="4321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864"/>
              <a:ext cx="5760" cy="34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lt-LT"/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white">
            <a:xfrm>
              <a:off x="0" y="4125"/>
              <a:ext cx="5760" cy="19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lt-LT"/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white">
            <a:xfrm>
              <a:off x="0" y="-1"/>
              <a:ext cx="5760" cy="101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lt-LT"/>
            </a:p>
          </p:txBody>
        </p:sp>
        <p:grpSp>
          <p:nvGrpSpPr>
            <p:cNvPr id="2054" name="Group 6"/>
            <p:cNvGrpSpPr>
              <a:grpSpLocks/>
            </p:cNvGrpSpPr>
            <p:nvPr/>
          </p:nvGrpSpPr>
          <p:grpSpPr bwMode="auto">
            <a:xfrm>
              <a:off x="0" y="1014"/>
              <a:ext cx="5760" cy="261"/>
              <a:chOff x="0" y="115"/>
              <a:chExt cx="5760" cy="464"/>
            </a:xfrm>
          </p:grpSpPr>
          <p:sp>
            <p:nvSpPr>
              <p:cNvPr id="2055" name="Rectangle 7"/>
              <p:cNvSpPr>
                <a:spLocks noChangeArrowheads="1"/>
              </p:cNvSpPr>
              <p:nvPr/>
            </p:nvSpPr>
            <p:spPr bwMode="ltGray">
              <a:xfrm>
                <a:off x="0" y="115"/>
                <a:ext cx="5760" cy="11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lt-LT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ltGray">
              <a:xfrm>
                <a:off x="0" y="231"/>
                <a:ext cx="5760" cy="11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lt-LT"/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5760" cy="11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lt-LT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ltGray">
              <a:xfrm>
                <a:off x="0" y="463"/>
                <a:ext cx="5760" cy="11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lt-LT"/>
              </a:p>
            </p:txBody>
          </p:sp>
        </p:grpSp>
      </p:grpSp>
      <p:sp>
        <p:nvSpPr>
          <p:cNvPr id="205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fld id="{4FBF4829-F4C5-4337-ABFA-9C30C470F33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1143000"/>
          </a:xfrm>
        </p:spPr>
        <p:txBody>
          <a:bodyPr/>
          <a:lstStyle/>
          <a:p>
            <a:r>
              <a:rPr lang="en-US"/>
              <a:t>Learning the Multiplication Facts</a:t>
            </a:r>
            <a:br>
              <a:rPr lang="en-US"/>
            </a:br>
            <a:r>
              <a:rPr lang="en-US"/>
              <a:t>Part 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/>
              <a:t>By Monica Yuskaitis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 rot="-1147766">
            <a:off x="609600" y="457200"/>
            <a:ext cx="1993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3 x 3 = 9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 rot="1140465">
            <a:off x="6400800" y="533400"/>
            <a:ext cx="23749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4 x 8 = 32</a:t>
            </a:r>
            <a:endParaRPr lang="en-US">
              <a:solidFill>
                <a:schemeClr val="tx2"/>
              </a:solidFill>
            </a:endParaRPr>
          </a:p>
          <a:p>
            <a:endParaRPr lang="en-US"/>
          </a:p>
        </p:txBody>
      </p:sp>
    </p:spTree>
  </p:cSld>
  <p:clrMapOvr>
    <a:masterClrMapping/>
  </p:clrMapOvr>
  <p:transition advTm="84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  <p:bldP spid="4100" grpId="0" autoUpdateAnimBg="0"/>
      <p:bldP spid="410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228600"/>
            <a:ext cx="9906000" cy="13716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/>
              <a:t>Five’s Pattern - Step 2</a:t>
            </a:r>
            <a:r>
              <a:rPr lang="en-US" sz="4000"/>
              <a:t/>
            </a:r>
            <a:br>
              <a:rPr lang="en-US" sz="4000"/>
            </a:br>
            <a:r>
              <a:rPr lang="en-US" sz="4000"/>
              <a:t> If you are multiplying an odd number, drop the decimal point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133600"/>
            <a:ext cx="2514600" cy="4114800"/>
          </a:xfrm>
        </p:spPr>
        <p:txBody>
          <a:bodyPr/>
          <a:lstStyle/>
          <a:p>
            <a:r>
              <a:rPr lang="en-US" sz="4000"/>
              <a:t>5 x 3 =</a:t>
            </a:r>
          </a:p>
          <a:p>
            <a:r>
              <a:rPr lang="en-US" sz="4000"/>
              <a:t>5 x 7 =</a:t>
            </a:r>
          </a:p>
          <a:p>
            <a:r>
              <a:rPr lang="en-US" sz="4000"/>
              <a:t>5 x 5 = </a:t>
            </a:r>
          </a:p>
          <a:p>
            <a:r>
              <a:rPr lang="en-US" sz="4000"/>
              <a:t>5 x 1 =</a:t>
            </a:r>
          </a:p>
          <a:p>
            <a:r>
              <a:rPr lang="en-US" sz="4000"/>
              <a:t>5 x 9 =</a:t>
            </a:r>
          </a:p>
        </p:txBody>
      </p:sp>
      <p:graphicFrame>
        <p:nvGraphicFramePr>
          <p:cNvPr id="45056" name="Object 102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5372100" y="2133600"/>
          <a:ext cx="2362200" cy="4114800"/>
        </p:xfrm>
        <a:graphic>
          <a:graphicData uri="http://schemas.openxmlformats.org/presentationml/2006/ole">
            <p:oleObj spid="_x0000_s45056" name="Picture (32-bit)" r:id="rId3" imgW="1514520" imgH="2638440" progId="MetafileCompanion32.Picture.1">
              <p:embed/>
            </p:oleObj>
          </a:graphicData>
        </a:graphic>
      </p:graphicFrame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124200" y="2117725"/>
            <a:ext cx="522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</a:rPr>
              <a:t>1</a:t>
            </a:r>
            <a:endParaRPr lang="en-US" sz="4000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505200" y="2117725"/>
            <a:ext cx="3540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</a:rPr>
              <a:t>.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810000" y="2117725"/>
            <a:ext cx="522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</a:rPr>
              <a:t>5</a:t>
            </a:r>
            <a:endParaRPr lang="en-US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124200" y="2879725"/>
            <a:ext cx="522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>
                <a:latin typeface="Arial Black" pitchFamily="34" charset="0"/>
              </a:rPr>
              <a:t>3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505200" y="2879725"/>
            <a:ext cx="3540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</a:rPr>
              <a:t>.</a:t>
            </a:r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810000" y="2879725"/>
            <a:ext cx="522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</a:rPr>
              <a:t>5</a:t>
            </a:r>
            <a:endParaRPr lang="en-US"/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3124200" y="3565525"/>
            <a:ext cx="522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</a:rPr>
              <a:t>2</a:t>
            </a:r>
            <a:endParaRPr lang="en-US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3505200" y="3565525"/>
            <a:ext cx="3540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</a:rPr>
              <a:t>.</a:t>
            </a:r>
            <a:endParaRPr lang="en-US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3810000" y="3565525"/>
            <a:ext cx="522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</a:rPr>
              <a:t>5</a:t>
            </a:r>
            <a:endParaRPr lang="en-US"/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3505200" y="4343400"/>
            <a:ext cx="3540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</a:rPr>
              <a:t>.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3810000" y="4327525"/>
            <a:ext cx="522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</a:rPr>
              <a:t>5</a:t>
            </a:r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3124200" y="5089525"/>
            <a:ext cx="522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</a:rPr>
              <a:t>4</a:t>
            </a:r>
            <a:endParaRPr lang="en-US"/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3505200" y="5089525"/>
            <a:ext cx="3540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</a:rPr>
              <a:t>.</a:t>
            </a:r>
            <a:endParaRPr lang="en-US"/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3810000" y="5089525"/>
            <a:ext cx="522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</a:rPr>
              <a:t>5</a:t>
            </a:r>
            <a:endParaRPr lang="en-US"/>
          </a:p>
        </p:txBody>
      </p:sp>
    </p:spTree>
  </p:cSld>
  <p:clrMapOvr>
    <a:masterClrMapping/>
  </p:clrMapOvr>
  <p:transition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utoUpdateAnimBg="0"/>
      <p:bldP spid="14346" grpId="0" autoUpdateAnimBg="0"/>
      <p:bldP spid="14349" grpId="0" autoUpdateAnimBg="0"/>
      <p:bldP spid="14353" grpId="0" autoUpdateAnimBg="0"/>
      <p:bldP spid="1435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676400" y="3138488"/>
            <a:ext cx="427990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>
                <a:latin typeface="Arial Black" pitchFamily="34" charset="0"/>
              </a:rPr>
              <a:t>5 x 7 =</a:t>
            </a:r>
            <a:endParaRPr lang="en-US" sz="960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943600" y="3138488"/>
            <a:ext cx="930275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>
                <a:solidFill>
                  <a:schemeClr val="accent1"/>
                </a:solidFill>
                <a:latin typeface="Arial Black" pitchFamily="34" charset="0"/>
              </a:rPr>
              <a:t>3</a:t>
            </a:r>
            <a:endParaRPr lang="en-US" sz="9600">
              <a:solidFill>
                <a:schemeClr val="accent1"/>
              </a:solidFill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086600" y="3124200"/>
            <a:ext cx="9906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8800">
                <a:solidFill>
                  <a:schemeClr val="accent1"/>
                </a:solidFill>
                <a:latin typeface="Arial Black" pitchFamily="34" charset="0"/>
              </a:rPr>
              <a:t>5</a:t>
            </a:r>
            <a:endParaRPr 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advTm="58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utoUpdateAnimBg="0"/>
      <p:bldP spid="1536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</a:t>
            </a:r>
          </a:p>
        </p:txBody>
      </p:sp>
      <p:sp>
        <p:nvSpPr>
          <p:cNvPr id="28675" name="Text Box 1027"/>
          <p:cNvSpPr txBox="1">
            <a:spLocks noChangeArrowheads="1"/>
          </p:cNvSpPr>
          <p:nvPr/>
        </p:nvSpPr>
        <p:spPr bwMode="auto">
          <a:xfrm>
            <a:off x="1676400" y="3138488"/>
            <a:ext cx="427990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>
                <a:latin typeface="Arial Black" pitchFamily="34" charset="0"/>
              </a:rPr>
              <a:t>5 x 3 =</a:t>
            </a:r>
            <a:endParaRPr lang="en-US" sz="9600"/>
          </a:p>
        </p:txBody>
      </p:sp>
      <p:sp>
        <p:nvSpPr>
          <p:cNvPr id="28676" name="Text Box 1028"/>
          <p:cNvSpPr txBox="1">
            <a:spLocks noChangeArrowheads="1"/>
          </p:cNvSpPr>
          <p:nvPr/>
        </p:nvSpPr>
        <p:spPr bwMode="auto">
          <a:xfrm>
            <a:off x="5943600" y="3138488"/>
            <a:ext cx="930275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>
                <a:solidFill>
                  <a:schemeClr val="accent1"/>
                </a:solidFill>
                <a:latin typeface="Arial Black" pitchFamily="34" charset="0"/>
              </a:rPr>
              <a:t>1</a:t>
            </a:r>
            <a:endParaRPr lang="en-US" sz="9600">
              <a:solidFill>
                <a:schemeClr val="accent1"/>
              </a:solidFill>
            </a:endParaRPr>
          </a:p>
        </p:txBody>
      </p:sp>
      <p:sp>
        <p:nvSpPr>
          <p:cNvPr id="28677" name="Text Box 1029"/>
          <p:cNvSpPr txBox="1">
            <a:spLocks noChangeArrowheads="1"/>
          </p:cNvSpPr>
          <p:nvPr/>
        </p:nvSpPr>
        <p:spPr bwMode="auto">
          <a:xfrm>
            <a:off x="7086600" y="3124200"/>
            <a:ext cx="9906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8800">
                <a:solidFill>
                  <a:schemeClr val="accent1"/>
                </a:solidFill>
                <a:latin typeface="Arial Black" pitchFamily="34" charset="0"/>
              </a:rPr>
              <a:t>5</a:t>
            </a:r>
            <a:endParaRPr 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advTm="61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utoUpdateAnimBg="0"/>
      <p:bldP spid="2867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676400" y="3138488"/>
            <a:ext cx="427990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>
                <a:latin typeface="Arial Black" pitchFamily="34" charset="0"/>
              </a:rPr>
              <a:t>5 x 9 =</a:t>
            </a:r>
            <a:endParaRPr lang="en-US" sz="9600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5943600" y="3138488"/>
            <a:ext cx="930275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>
                <a:solidFill>
                  <a:schemeClr val="accent1"/>
                </a:solidFill>
                <a:latin typeface="Arial Black" pitchFamily="34" charset="0"/>
              </a:rPr>
              <a:t>4</a:t>
            </a:r>
            <a:endParaRPr lang="en-US" sz="9600">
              <a:solidFill>
                <a:schemeClr val="accent1"/>
              </a:solidFill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7086600" y="3124200"/>
            <a:ext cx="9906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8800">
                <a:solidFill>
                  <a:schemeClr val="accent1"/>
                </a:solidFill>
                <a:latin typeface="Arial Black" pitchFamily="34" charset="0"/>
              </a:rPr>
              <a:t>5</a:t>
            </a:r>
            <a:endParaRPr 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advTm="52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utoUpdateAnimBg="0"/>
      <p:bldP spid="2970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676400" y="3138488"/>
            <a:ext cx="427990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>
                <a:latin typeface="Arial Black" pitchFamily="34" charset="0"/>
              </a:rPr>
              <a:t>5 x 5 =</a:t>
            </a:r>
            <a:endParaRPr lang="en-US" sz="9600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943600" y="3138488"/>
            <a:ext cx="930275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>
                <a:solidFill>
                  <a:schemeClr val="accent1"/>
                </a:solidFill>
                <a:latin typeface="Arial Black" pitchFamily="34" charset="0"/>
              </a:rPr>
              <a:t>2</a:t>
            </a:r>
            <a:endParaRPr lang="en-US" sz="9600">
              <a:solidFill>
                <a:schemeClr val="accent1"/>
              </a:solidFill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7086600" y="3124200"/>
            <a:ext cx="9906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8800">
                <a:solidFill>
                  <a:schemeClr val="accent1"/>
                </a:solidFill>
                <a:latin typeface="Arial Black" pitchFamily="34" charset="0"/>
              </a:rPr>
              <a:t>5</a:t>
            </a:r>
            <a:endParaRPr 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advTm="62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utoUpdateAnimBg="0"/>
      <p:bldP spid="3072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228600"/>
            <a:ext cx="9906000" cy="13716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/>
              <a:t>Five’s Pattern - Step 3</a:t>
            </a:r>
            <a:r>
              <a:rPr lang="en-US" sz="4000"/>
              <a:t/>
            </a:r>
            <a:br>
              <a:rPr lang="en-US" sz="4000"/>
            </a:br>
            <a:r>
              <a:rPr lang="en-US" sz="4000"/>
              <a:t> If you are multiplying an even number, just add a zero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2133600"/>
            <a:ext cx="2819400" cy="4114800"/>
          </a:xfrm>
        </p:spPr>
        <p:txBody>
          <a:bodyPr/>
          <a:lstStyle/>
          <a:p>
            <a:r>
              <a:rPr lang="en-US" sz="4000"/>
              <a:t>5 x 2 =</a:t>
            </a:r>
          </a:p>
          <a:p>
            <a:r>
              <a:rPr lang="en-US" sz="4000"/>
              <a:t>5 x 6 =</a:t>
            </a:r>
          </a:p>
          <a:p>
            <a:r>
              <a:rPr lang="en-US" sz="4000"/>
              <a:t>5 x 4 = </a:t>
            </a:r>
          </a:p>
          <a:p>
            <a:r>
              <a:rPr lang="en-US" sz="4000"/>
              <a:t>5 x 8 =</a:t>
            </a:r>
          </a:p>
          <a:p>
            <a:r>
              <a:rPr lang="en-US" sz="4000"/>
              <a:t>5 x 10 =</a:t>
            </a: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5372100" y="2133600"/>
          <a:ext cx="2362200" cy="4114800"/>
        </p:xfrm>
        <a:graphic>
          <a:graphicData uri="http://schemas.openxmlformats.org/presentationml/2006/ole">
            <p:oleObj spid="_x0000_s16388" name="Picture (32-bit)" r:id="rId3" imgW="1514520" imgH="2638440" progId="MetafileCompanion32.Picture.1">
              <p:embed/>
            </p:oleObj>
          </a:graphicData>
        </a:graphic>
      </p:graphicFrame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124200" y="2117725"/>
            <a:ext cx="522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</a:rPr>
              <a:t>1</a:t>
            </a:r>
            <a:endParaRPr lang="en-US" sz="4000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733800" y="2133600"/>
            <a:ext cx="522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</a:rPr>
              <a:t>0</a:t>
            </a:r>
            <a:endParaRPr lang="en-US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124200" y="2879725"/>
            <a:ext cx="522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>
                <a:latin typeface="Arial Black" pitchFamily="34" charset="0"/>
              </a:rPr>
              <a:t>3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733800" y="2895600"/>
            <a:ext cx="522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</a:rPr>
              <a:t>0</a:t>
            </a:r>
            <a:endParaRPr lang="en-US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124200" y="3565525"/>
            <a:ext cx="522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</a:rPr>
              <a:t>2</a:t>
            </a:r>
            <a:endParaRPr lang="en-US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3733800" y="3581400"/>
            <a:ext cx="522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</a:rPr>
              <a:t>0</a:t>
            </a:r>
            <a:endParaRPr lang="en-US"/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3733800" y="4343400"/>
            <a:ext cx="522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</a:rPr>
              <a:t>0</a:t>
            </a:r>
            <a:endParaRPr lang="en-US"/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3200400" y="5089525"/>
            <a:ext cx="522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>
                <a:latin typeface="Arial Black" pitchFamily="34" charset="0"/>
              </a:rPr>
              <a:t>5</a:t>
            </a:r>
            <a:endParaRPr lang="en-US"/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3733800" y="5089525"/>
            <a:ext cx="522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>
                <a:latin typeface="Arial Black" pitchFamily="34" charset="0"/>
              </a:rPr>
              <a:t>0</a:t>
            </a:r>
            <a:endParaRPr lang="en-US"/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3124200" y="4343400"/>
            <a:ext cx="663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 Black" pitchFamily="34" charset="0"/>
              </a:rPr>
              <a:t>4</a:t>
            </a:r>
            <a:endParaRPr lang="en-US" sz="4000"/>
          </a:p>
        </p:txBody>
      </p:sp>
    </p:spTree>
  </p:cSld>
  <p:clrMapOvr>
    <a:masterClrMapping/>
  </p:clrMapOvr>
  <p:transition advTm="1355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 autoUpdateAnimBg="0"/>
      <p:bldP spid="16394" grpId="0" autoUpdateAnimBg="0"/>
      <p:bldP spid="16397" grpId="0" autoUpdateAnimBg="0"/>
      <p:bldP spid="16399" grpId="0" autoUpdateAnimBg="0"/>
      <p:bldP spid="1640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676400" y="3138488"/>
            <a:ext cx="427990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>
                <a:latin typeface="Arial Black" pitchFamily="34" charset="0"/>
              </a:rPr>
              <a:t>5 x 8 =</a:t>
            </a:r>
            <a:endParaRPr lang="en-US" sz="960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943600" y="3138488"/>
            <a:ext cx="930275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>
                <a:solidFill>
                  <a:schemeClr val="accent1"/>
                </a:solidFill>
                <a:latin typeface="Arial Black" pitchFamily="34" charset="0"/>
              </a:rPr>
              <a:t>4</a:t>
            </a:r>
            <a:endParaRPr lang="en-US" sz="9600">
              <a:solidFill>
                <a:schemeClr val="accent1"/>
              </a:solidFill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934200" y="3124200"/>
            <a:ext cx="9906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8800">
                <a:solidFill>
                  <a:schemeClr val="accent1"/>
                </a:solidFill>
                <a:latin typeface="Arial Black" pitchFamily="34" charset="0"/>
              </a:rPr>
              <a:t>0</a:t>
            </a:r>
            <a:endParaRPr 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advTm="595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  <p:bldP spid="1741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676400" y="3138488"/>
            <a:ext cx="427990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>
                <a:latin typeface="Arial Black" pitchFamily="34" charset="0"/>
              </a:rPr>
              <a:t>5 x 6 =</a:t>
            </a:r>
            <a:endParaRPr lang="en-US" sz="9600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5943600" y="3138488"/>
            <a:ext cx="930275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>
                <a:solidFill>
                  <a:schemeClr val="accent1"/>
                </a:solidFill>
                <a:latin typeface="Arial Black" pitchFamily="34" charset="0"/>
              </a:rPr>
              <a:t>3</a:t>
            </a:r>
            <a:endParaRPr lang="en-US" sz="9600">
              <a:solidFill>
                <a:schemeClr val="accent1"/>
              </a:solidFill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6934200" y="3124200"/>
            <a:ext cx="9906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8800">
                <a:solidFill>
                  <a:schemeClr val="accent1"/>
                </a:solidFill>
                <a:latin typeface="Arial Black" pitchFamily="34" charset="0"/>
              </a:rPr>
              <a:t>0</a:t>
            </a:r>
            <a:endParaRPr 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advTm="57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utoUpdateAnimBg="0"/>
      <p:bldP spid="3174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676400" y="3138488"/>
            <a:ext cx="427990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>
                <a:latin typeface="Arial Black" pitchFamily="34" charset="0"/>
              </a:rPr>
              <a:t>5 x 4 =</a:t>
            </a:r>
            <a:endParaRPr lang="en-US" sz="9600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943600" y="3138488"/>
            <a:ext cx="930275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>
                <a:solidFill>
                  <a:schemeClr val="accent1"/>
                </a:solidFill>
                <a:latin typeface="Arial Black" pitchFamily="34" charset="0"/>
              </a:rPr>
              <a:t>2</a:t>
            </a:r>
            <a:endParaRPr lang="en-US" sz="9600">
              <a:solidFill>
                <a:schemeClr val="accent1"/>
              </a:solidFill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6934200" y="3124200"/>
            <a:ext cx="9906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8800">
                <a:solidFill>
                  <a:schemeClr val="accent1"/>
                </a:solidFill>
                <a:latin typeface="Arial Black" pitchFamily="34" charset="0"/>
              </a:rPr>
              <a:t>0</a:t>
            </a:r>
            <a:endParaRPr 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advTm="61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utoUpdateAnimBg="0"/>
      <p:bldP spid="32773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676400" y="3138488"/>
            <a:ext cx="427990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>
                <a:latin typeface="Arial Black" pitchFamily="34" charset="0"/>
              </a:rPr>
              <a:t>5 x 2 =</a:t>
            </a:r>
            <a:endParaRPr lang="en-US" sz="9600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5943600" y="3138488"/>
            <a:ext cx="930275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>
                <a:solidFill>
                  <a:schemeClr val="accent1"/>
                </a:solidFill>
                <a:latin typeface="Arial Black" pitchFamily="34" charset="0"/>
              </a:rPr>
              <a:t>1</a:t>
            </a:r>
            <a:endParaRPr lang="en-US" sz="9600">
              <a:solidFill>
                <a:schemeClr val="accent1"/>
              </a:solidFill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6934200" y="3124200"/>
            <a:ext cx="9906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8800">
                <a:solidFill>
                  <a:schemeClr val="accent1"/>
                </a:solidFill>
                <a:latin typeface="Arial Black" pitchFamily="34" charset="0"/>
              </a:rPr>
              <a:t>0</a:t>
            </a:r>
            <a:endParaRPr 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advTm="556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utoUpdateAnimBg="0"/>
      <p:bldP spid="3379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1143000"/>
          </a:xfrm>
        </p:spPr>
        <p:txBody>
          <a:bodyPr/>
          <a:lstStyle/>
          <a:p>
            <a:r>
              <a:rPr lang="en-US"/>
              <a:t>Multiplication Facts</a:t>
            </a:r>
            <a:br>
              <a:rPr lang="en-US"/>
            </a:br>
            <a:r>
              <a:rPr lang="en-US"/>
              <a:t>are easiest to learn when...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/>
              <a:t>You find patterns.</a:t>
            </a:r>
          </a:p>
          <a:p>
            <a:r>
              <a:rPr lang="en-US" sz="4000"/>
              <a:t>You use rhymes.</a:t>
            </a:r>
          </a:p>
          <a:p>
            <a:r>
              <a:rPr lang="en-US" sz="4000"/>
              <a:t>You use stories.</a:t>
            </a:r>
          </a:p>
          <a:p>
            <a:r>
              <a:rPr lang="en-US" sz="4000"/>
              <a:t>You relate them to what you already know.</a:t>
            </a:r>
          </a:p>
        </p:txBody>
      </p:sp>
    </p:spTree>
  </p:cSld>
  <p:clrMapOvr>
    <a:masterClrMapping/>
  </p:clrMapOvr>
  <p:transition advTm="1289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05800" cy="13716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/>
              <a:t>Nine’s Pattern - Step 1</a:t>
            </a:r>
            <a:r>
              <a:rPr lang="en-US" sz="4000"/>
              <a:t/>
            </a:r>
            <a:br>
              <a:rPr lang="en-US" sz="4000"/>
            </a:br>
            <a:r>
              <a:rPr lang="en-US" sz="4000"/>
              <a:t>Subtract 1 from number you</a:t>
            </a:r>
            <a:br>
              <a:rPr lang="en-US" sz="4000"/>
            </a:br>
            <a:r>
              <a:rPr lang="en-US" sz="4000"/>
              <a:t>are multiplying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4000"/>
              <a:t>9 x 3 = 2</a:t>
            </a:r>
          </a:p>
          <a:p>
            <a:r>
              <a:rPr lang="en-US" sz="4000"/>
              <a:t>9 x 7 = 6</a:t>
            </a:r>
          </a:p>
          <a:p>
            <a:r>
              <a:rPr lang="en-US" sz="4000"/>
              <a:t>9 x 8 = 7</a:t>
            </a:r>
          </a:p>
          <a:p>
            <a:r>
              <a:rPr lang="en-US" sz="4000"/>
              <a:t>9 x 1 = 0</a:t>
            </a:r>
          </a:p>
          <a:p>
            <a:r>
              <a:rPr lang="en-US" sz="4000"/>
              <a:t>9 x 2 = 1</a:t>
            </a:r>
          </a:p>
          <a:p>
            <a:r>
              <a:rPr lang="en-US" sz="4000"/>
              <a:t>9 x 6 = 5</a:t>
            </a:r>
          </a:p>
        </p:txBody>
      </p:sp>
      <p:graphicFrame>
        <p:nvGraphicFramePr>
          <p:cNvPr id="18440" name="Object 8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5638800" y="2133600"/>
          <a:ext cx="2132013" cy="4114800"/>
        </p:xfrm>
        <a:graphic>
          <a:graphicData uri="http://schemas.openxmlformats.org/presentationml/2006/ole">
            <p:oleObj spid="_x0000_s18440" name="Picture (32-bit)" r:id="rId3" imgW="1228680" imgH="2371680" progId="MetafileCompanion32.Picture.1">
              <p:embed/>
            </p:oleObj>
          </a:graphicData>
        </a:graphic>
      </p:graphicFrame>
    </p:spTree>
  </p:cSld>
  <p:clrMapOvr>
    <a:masterClrMapping/>
  </p:clrMapOvr>
  <p:transition advTm="187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05800" cy="13716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/>
              <a:t>Nine’s Pattern - Step 2</a:t>
            </a:r>
            <a:r>
              <a:rPr lang="en-US" sz="4000"/>
              <a:t/>
            </a:r>
            <a:br>
              <a:rPr lang="en-US" sz="4000"/>
            </a:br>
            <a:r>
              <a:rPr lang="en-US" sz="4000"/>
              <a:t>Add a 2nd number that totals nine with the 1st number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4000"/>
              <a:t>9 x 3 = 2</a:t>
            </a:r>
          </a:p>
          <a:p>
            <a:r>
              <a:rPr lang="en-US" sz="4000"/>
              <a:t>9 x 7 = 6</a:t>
            </a:r>
          </a:p>
          <a:p>
            <a:r>
              <a:rPr lang="en-US" sz="4000"/>
              <a:t>9 x 8 = 7</a:t>
            </a:r>
          </a:p>
          <a:p>
            <a:r>
              <a:rPr lang="en-US" sz="4000"/>
              <a:t>9 x 1 = 0</a:t>
            </a:r>
          </a:p>
          <a:p>
            <a:r>
              <a:rPr lang="en-US" sz="4000"/>
              <a:t>9 x 2 = 1</a:t>
            </a:r>
          </a:p>
          <a:p>
            <a:r>
              <a:rPr lang="en-US" sz="4000"/>
              <a:t>9 x 6 = 5</a:t>
            </a: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5638800" y="2133600"/>
          <a:ext cx="2132013" cy="4114800"/>
        </p:xfrm>
        <a:graphic>
          <a:graphicData uri="http://schemas.openxmlformats.org/presentationml/2006/ole">
            <p:oleObj spid="_x0000_s19460" name="Picture (32-bit)" r:id="rId3" imgW="1228680" imgH="2371680" progId="MetafileCompanion32.Picture.1">
              <p:embed/>
            </p:oleObj>
          </a:graphicData>
        </a:graphic>
      </p:graphicFrame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657600" y="2133600"/>
            <a:ext cx="522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</a:rPr>
              <a:t>7</a:t>
            </a:r>
            <a:endParaRPr lang="en-US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657600" y="2879725"/>
            <a:ext cx="522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>
                <a:latin typeface="Arial Black" pitchFamily="34" charset="0"/>
              </a:rPr>
              <a:t>3</a:t>
            </a:r>
            <a:endParaRPr lang="en-US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657600" y="3581400"/>
            <a:ext cx="522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</a:rPr>
              <a:t>2</a:t>
            </a:r>
            <a:endParaRPr lang="en-US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657600" y="4343400"/>
            <a:ext cx="522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</a:rPr>
              <a:t>9</a:t>
            </a:r>
            <a:endParaRPr lang="en-US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3657600" y="5089525"/>
            <a:ext cx="522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</a:rPr>
              <a:t>8</a:t>
            </a:r>
            <a:endParaRPr lang="en-US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657600" y="5791200"/>
            <a:ext cx="522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Arial Black" pitchFamily="34" charset="0"/>
              </a:rPr>
              <a:t>4</a:t>
            </a:r>
            <a:endParaRPr lang="en-US"/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3429000" y="2286000"/>
            <a:ext cx="35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+</a:t>
            </a:r>
            <a:endParaRPr lang="en-US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3429000" y="2971800"/>
            <a:ext cx="35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+</a:t>
            </a:r>
            <a:endParaRPr lang="en-US"/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3429000" y="3733800"/>
            <a:ext cx="35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+</a:t>
            </a:r>
            <a:endParaRPr lang="en-US"/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3429000" y="4495800"/>
            <a:ext cx="35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+</a:t>
            </a:r>
            <a:endParaRPr lang="en-US"/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3429000" y="5181600"/>
            <a:ext cx="35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+</a:t>
            </a:r>
            <a:endParaRPr lang="en-US"/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3429000" y="5867400"/>
            <a:ext cx="35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+</a:t>
            </a:r>
            <a:endParaRPr lang="en-US"/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4140200" y="2362200"/>
            <a:ext cx="35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4140200" y="3124200"/>
            <a:ext cx="35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4140200" y="3810000"/>
            <a:ext cx="35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4140200" y="4495800"/>
            <a:ext cx="35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</a:t>
            </a: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4140200" y="5181600"/>
            <a:ext cx="35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4140200" y="5943600"/>
            <a:ext cx="35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4632325" y="2228850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accent2"/>
                </a:solidFill>
              </a:rPr>
              <a:t>9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4648200" y="2949575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accent2"/>
                </a:solidFill>
              </a:rPr>
              <a:t>9</a:t>
            </a:r>
            <a:endParaRPr lang="en-US"/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4632325" y="3600450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accent2"/>
                </a:solidFill>
              </a:rPr>
              <a:t>9</a:t>
            </a:r>
            <a:endParaRPr lang="en-US"/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4648200" y="4397375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accent2"/>
                </a:solidFill>
              </a:rPr>
              <a:t>9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4648200" y="5083175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accent2"/>
                </a:solidFill>
              </a:rPr>
              <a:t>9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4632325" y="5810250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accent2"/>
                </a:solidFill>
              </a:rPr>
              <a:t>9</a:t>
            </a:r>
            <a:endParaRPr 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advTm="279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9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9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utoUpdateAnimBg="0"/>
      <p:bldP spid="19462" grpId="0" autoUpdateAnimBg="0"/>
      <p:bldP spid="19463" grpId="0" autoUpdateAnimBg="0"/>
      <p:bldP spid="19464" grpId="0" autoUpdateAnimBg="0"/>
      <p:bldP spid="19465" grpId="0" autoUpdateAnimBg="0"/>
      <p:bldP spid="19466" grpId="0" autoUpdateAnimBg="0"/>
      <p:bldP spid="19467" grpId="0" autoUpdateAnimBg="0"/>
      <p:bldP spid="19468" grpId="0" autoUpdateAnimBg="0"/>
      <p:bldP spid="19469" grpId="0" autoUpdateAnimBg="0"/>
      <p:bldP spid="19470" grpId="0" autoUpdateAnimBg="0"/>
      <p:bldP spid="19472" grpId="0" autoUpdateAnimBg="0"/>
      <p:bldP spid="19473" grpId="0" autoUpdateAnimBg="0"/>
      <p:bldP spid="19474" grpId="0" autoUpdateAnimBg="0"/>
      <p:bldP spid="19475" grpId="0" autoUpdateAnimBg="0"/>
      <p:bldP spid="19476" grpId="0" autoUpdateAnimBg="0"/>
      <p:bldP spid="19477" grpId="0" autoUpdateAnimBg="0"/>
      <p:bldP spid="19478" grpId="0" autoUpdateAnimBg="0"/>
      <p:bldP spid="19479" grpId="0" autoUpdateAnimBg="0"/>
      <p:bldP spid="19481" grpId="0" autoUpdateAnimBg="0"/>
      <p:bldP spid="19482" grpId="0" autoUpdateAnimBg="0"/>
      <p:bldP spid="19483" grpId="0" autoUpdateAnimBg="0"/>
      <p:bldP spid="19484" grpId="0" autoUpdateAnimBg="0"/>
      <p:bldP spid="19485" grpId="0" autoUpdateAnimBg="0"/>
      <p:bldP spid="19486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676400" y="3138488"/>
            <a:ext cx="427990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>
                <a:latin typeface="Arial Black" pitchFamily="34" charset="0"/>
              </a:rPr>
              <a:t>9 x 7 =</a:t>
            </a:r>
            <a:endParaRPr lang="en-US" sz="960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943600" y="3138488"/>
            <a:ext cx="930275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>
                <a:solidFill>
                  <a:schemeClr val="accent1"/>
                </a:solidFill>
                <a:latin typeface="Arial Black" pitchFamily="34" charset="0"/>
              </a:rPr>
              <a:t>6</a:t>
            </a:r>
            <a:endParaRPr lang="en-US" sz="9600">
              <a:solidFill>
                <a:schemeClr val="accent1"/>
              </a:solidFill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934200" y="3124200"/>
            <a:ext cx="9906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8800">
                <a:solidFill>
                  <a:schemeClr val="accent1"/>
                </a:solidFill>
                <a:latin typeface="Arial Black" pitchFamily="34" charset="0"/>
              </a:rPr>
              <a:t>3</a:t>
            </a:r>
            <a:endParaRPr 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advTm="62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utoUpdateAnimBg="0"/>
      <p:bldP spid="20485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676400" y="3138488"/>
            <a:ext cx="427990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>
                <a:latin typeface="Arial Black" pitchFamily="34" charset="0"/>
              </a:rPr>
              <a:t>9 x 8 =</a:t>
            </a:r>
            <a:endParaRPr lang="en-US" sz="960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943600" y="3138488"/>
            <a:ext cx="930275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>
                <a:solidFill>
                  <a:schemeClr val="accent1"/>
                </a:solidFill>
                <a:latin typeface="Arial Black" pitchFamily="34" charset="0"/>
              </a:rPr>
              <a:t>7</a:t>
            </a:r>
            <a:endParaRPr lang="en-US" sz="9600">
              <a:solidFill>
                <a:schemeClr val="accent1"/>
              </a:solidFill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934200" y="3124200"/>
            <a:ext cx="9906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8800">
                <a:solidFill>
                  <a:schemeClr val="accent1"/>
                </a:solidFill>
                <a:latin typeface="Arial Black" pitchFamily="34" charset="0"/>
              </a:rPr>
              <a:t>2</a:t>
            </a:r>
            <a:endParaRPr 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advTm="633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utoUpdateAnimBg="0"/>
      <p:bldP spid="21509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676400" y="3138488"/>
            <a:ext cx="427990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>
                <a:latin typeface="Arial Black" pitchFamily="34" charset="0"/>
              </a:rPr>
              <a:t>9 x 9 =</a:t>
            </a:r>
            <a:endParaRPr lang="en-US" sz="960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943600" y="3138488"/>
            <a:ext cx="930275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>
                <a:solidFill>
                  <a:schemeClr val="accent1"/>
                </a:solidFill>
                <a:latin typeface="Arial Black" pitchFamily="34" charset="0"/>
              </a:rPr>
              <a:t>8</a:t>
            </a:r>
            <a:endParaRPr lang="en-US" sz="9600">
              <a:solidFill>
                <a:schemeClr val="accent1"/>
              </a:solidFill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934200" y="3124200"/>
            <a:ext cx="9906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8800">
                <a:solidFill>
                  <a:schemeClr val="accent1"/>
                </a:solidFill>
                <a:latin typeface="Arial Black" pitchFamily="34" charset="0"/>
              </a:rPr>
              <a:t>1</a:t>
            </a:r>
            <a:endParaRPr 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advTm="64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utoUpdateAnimBg="0"/>
      <p:bldP spid="22533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676400" y="3138488"/>
            <a:ext cx="427990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>
                <a:latin typeface="Arial Black" pitchFamily="34" charset="0"/>
              </a:rPr>
              <a:t>9 x 6 =</a:t>
            </a:r>
            <a:endParaRPr lang="en-US" sz="960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5943600" y="3138488"/>
            <a:ext cx="930275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>
                <a:solidFill>
                  <a:schemeClr val="accent1"/>
                </a:solidFill>
                <a:latin typeface="Arial Black" pitchFamily="34" charset="0"/>
              </a:rPr>
              <a:t>5</a:t>
            </a:r>
            <a:endParaRPr lang="en-US" sz="9600">
              <a:solidFill>
                <a:schemeClr val="accent1"/>
              </a:solidFill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934200" y="3124200"/>
            <a:ext cx="9906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8800">
                <a:solidFill>
                  <a:schemeClr val="accent1"/>
                </a:solidFill>
                <a:latin typeface="Arial Black" pitchFamily="34" charset="0"/>
              </a:rPr>
              <a:t>4</a:t>
            </a:r>
            <a:endParaRPr 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advTm="66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utoUpdateAnimBg="0"/>
      <p:bldP spid="23557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676400" y="3138488"/>
            <a:ext cx="427990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>
                <a:latin typeface="Arial Black" pitchFamily="34" charset="0"/>
              </a:rPr>
              <a:t>9 x 5 =</a:t>
            </a:r>
            <a:endParaRPr lang="en-US" sz="960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943600" y="3138488"/>
            <a:ext cx="930275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>
                <a:solidFill>
                  <a:schemeClr val="accent1"/>
                </a:solidFill>
                <a:latin typeface="Arial Black" pitchFamily="34" charset="0"/>
              </a:rPr>
              <a:t>4</a:t>
            </a:r>
            <a:endParaRPr lang="en-US" sz="9600">
              <a:solidFill>
                <a:schemeClr val="accent1"/>
              </a:solidFill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6934200" y="3124200"/>
            <a:ext cx="9906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8800">
                <a:solidFill>
                  <a:schemeClr val="accent1"/>
                </a:solidFill>
                <a:latin typeface="Arial Black" pitchFamily="34" charset="0"/>
              </a:rPr>
              <a:t>5</a:t>
            </a:r>
            <a:endParaRPr 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advTm="62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utoUpdateAnimBg="0"/>
      <p:bldP spid="24581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676400" y="3138488"/>
            <a:ext cx="427990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>
                <a:latin typeface="Arial Black" pitchFamily="34" charset="0"/>
              </a:rPr>
              <a:t>9 x 3 =</a:t>
            </a:r>
            <a:endParaRPr lang="en-US" sz="960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943600" y="3138488"/>
            <a:ext cx="930275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>
                <a:solidFill>
                  <a:schemeClr val="accent1"/>
                </a:solidFill>
                <a:latin typeface="Arial Black" pitchFamily="34" charset="0"/>
              </a:rPr>
              <a:t>2</a:t>
            </a:r>
            <a:endParaRPr lang="en-US" sz="9600">
              <a:solidFill>
                <a:schemeClr val="accent1"/>
              </a:solidFill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6934200" y="3124200"/>
            <a:ext cx="9906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8800">
                <a:solidFill>
                  <a:schemeClr val="accent1"/>
                </a:solidFill>
                <a:latin typeface="Arial Black" pitchFamily="34" charset="0"/>
              </a:rPr>
              <a:t>7</a:t>
            </a:r>
            <a:endParaRPr 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advTm="67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utoUpdateAnimBg="0"/>
      <p:bldP spid="25605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676400" y="3138488"/>
            <a:ext cx="427990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>
                <a:latin typeface="Arial Black" pitchFamily="34" charset="0"/>
              </a:rPr>
              <a:t>9 x 4 =</a:t>
            </a:r>
            <a:endParaRPr lang="en-US" sz="9600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943600" y="3138488"/>
            <a:ext cx="930275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>
                <a:solidFill>
                  <a:schemeClr val="accent1"/>
                </a:solidFill>
                <a:latin typeface="Arial Black" pitchFamily="34" charset="0"/>
              </a:rPr>
              <a:t>3</a:t>
            </a:r>
            <a:endParaRPr lang="en-US" sz="9600">
              <a:solidFill>
                <a:schemeClr val="accent1"/>
              </a:solidFill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934200" y="3124200"/>
            <a:ext cx="9906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8800">
                <a:solidFill>
                  <a:schemeClr val="accent1"/>
                </a:solidFill>
                <a:latin typeface="Arial Black" pitchFamily="34" charset="0"/>
              </a:rPr>
              <a:t>6</a:t>
            </a:r>
            <a:endParaRPr 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advTm="67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utoUpdateAnimBg="0"/>
      <p:bldP spid="26629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676400" y="3138488"/>
            <a:ext cx="427990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>
                <a:latin typeface="Arial Black" pitchFamily="34" charset="0"/>
              </a:rPr>
              <a:t>9 x 2 =</a:t>
            </a:r>
            <a:endParaRPr lang="en-US" sz="9600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5943600" y="3138488"/>
            <a:ext cx="930275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>
                <a:solidFill>
                  <a:schemeClr val="accent1"/>
                </a:solidFill>
                <a:latin typeface="Arial Black" pitchFamily="34" charset="0"/>
              </a:rPr>
              <a:t>1</a:t>
            </a:r>
            <a:endParaRPr lang="en-US" sz="9600">
              <a:solidFill>
                <a:schemeClr val="accent1"/>
              </a:solidFill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934200" y="3124200"/>
            <a:ext cx="9906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8800">
                <a:solidFill>
                  <a:schemeClr val="accent1"/>
                </a:solidFill>
                <a:latin typeface="Arial Black" pitchFamily="34" charset="0"/>
              </a:rPr>
              <a:t>8</a:t>
            </a:r>
            <a:endParaRPr 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advTm="619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utoUpdateAnimBg="0"/>
      <p:bldP spid="2765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05800" cy="1447800"/>
          </a:xfrm>
        </p:spPr>
        <p:txBody>
          <a:bodyPr/>
          <a:lstStyle/>
          <a:p>
            <a:r>
              <a:rPr lang="en-US"/>
              <a:t>Zero Pattern</a:t>
            </a:r>
            <a:br>
              <a:rPr lang="en-US"/>
            </a:br>
            <a:r>
              <a:rPr lang="en-US"/>
              <a:t>0 times any number is 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4000"/>
              <a:t>0 x 3 = 0</a:t>
            </a:r>
          </a:p>
          <a:p>
            <a:r>
              <a:rPr lang="en-US" sz="4000"/>
              <a:t>0 x 7 = 0</a:t>
            </a:r>
          </a:p>
          <a:p>
            <a:r>
              <a:rPr lang="en-US" sz="4000"/>
              <a:t>0 x 4 = 0</a:t>
            </a:r>
          </a:p>
          <a:p>
            <a:r>
              <a:rPr lang="en-US" sz="4000"/>
              <a:t>0 x 1 = 0</a:t>
            </a:r>
          </a:p>
          <a:p>
            <a:r>
              <a:rPr lang="en-US" sz="4000"/>
              <a:t>0 x 0 = 0</a:t>
            </a:r>
          </a:p>
          <a:p>
            <a:r>
              <a:rPr lang="en-US" sz="4000"/>
              <a:t>0 x 9 = 0</a:t>
            </a:r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5334000" y="2057400"/>
          <a:ext cx="2917825" cy="4419600"/>
        </p:xfrm>
        <a:graphic>
          <a:graphicData uri="http://schemas.openxmlformats.org/presentationml/2006/ole">
            <p:oleObj spid="_x0000_s7174" name="Picture (32-bit)" r:id="rId3" imgW="1552680" imgH="2352600" progId="MetafileCompanion32.Picture.1">
              <p:embed/>
            </p:oleObj>
          </a:graphicData>
        </a:graphic>
      </p:graphicFrame>
    </p:spTree>
  </p:cSld>
  <p:clrMapOvr>
    <a:masterClrMapping/>
  </p:clrMapOvr>
  <p:transition advTm="177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3716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/>
              <a:t>Six’s Pattern (even #’s only)</a:t>
            </a:r>
            <a:r>
              <a:rPr lang="en-US" sz="4000"/>
              <a:t/>
            </a:r>
            <a:br>
              <a:rPr lang="en-US" sz="4000"/>
            </a:br>
            <a:r>
              <a:rPr lang="en-US" sz="4000"/>
              <a:t>Step #1 Cut the number you </a:t>
            </a:r>
            <a:br>
              <a:rPr lang="en-US" sz="4000"/>
            </a:br>
            <a:r>
              <a:rPr lang="en-US" sz="4000"/>
              <a:t>are multiplying in half.</a:t>
            </a:r>
            <a:br>
              <a:rPr lang="en-US" sz="4000"/>
            </a:b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2667000"/>
            <a:ext cx="3810000" cy="3048000"/>
          </a:xfrm>
        </p:spPr>
        <p:txBody>
          <a:bodyPr/>
          <a:lstStyle/>
          <a:p>
            <a:r>
              <a:rPr lang="en-US" sz="4000"/>
              <a:t>6 x 2 = 1</a:t>
            </a:r>
          </a:p>
          <a:p>
            <a:r>
              <a:rPr lang="en-US" sz="4000"/>
              <a:t>6 x 4 = 2</a:t>
            </a:r>
          </a:p>
          <a:p>
            <a:r>
              <a:rPr lang="en-US" sz="4000"/>
              <a:t>6 x 6 = 3</a:t>
            </a:r>
          </a:p>
          <a:p>
            <a:r>
              <a:rPr lang="en-US" sz="4000"/>
              <a:t>6 x 8 = 4</a:t>
            </a:r>
          </a:p>
        </p:txBody>
      </p:sp>
      <p:pic>
        <p:nvPicPr>
          <p:cNvPr id="34824" name="Picture 8" descr="M:\IMAGES.WMF\ALPHA\ALP67\ALP67033.WMF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603875" y="2133600"/>
            <a:ext cx="1897063" cy="4114800"/>
          </a:xfrm>
        </p:spPr>
      </p:pic>
    </p:spTree>
  </p:cSld>
  <p:clrMapOvr>
    <a:masterClrMapping/>
  </p:clrMapOvr>
  <p:transition advTm="1609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3716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/>
              <a:t>Six’s Pattern (even #’s only)</a:t>
            </a:r>
            <a:r>
              <a:rPr lang="en-US" sz="4000"/>
              <a:t/>
            </a:r>
            <a:br>
              <a:rPr lang="en-US" sz="4000"/>
            </a:br>
            <a:r>
              <a:rPr lang="en-US" sz="4000"/>
              <a:t>Step #2 The number you are</a:t>
            </a:r>
            <a:br>
              <a:rPr lang="en-US" sz="4000"/>
            </a:br>
            <a:r>
              <a:rPr lang="en-US" sz="4000"/>
              <a:t>multiplying by 6 is the 2nd #.</a:t>
            </a:r>
            <a:br>
              <a:rPr lang="en-US" sz="4000"/>
            </a:b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743200"/>
            <a:ext cx="3810000" cy="3048000"/>
          </a:xfrm>
        </p:spPr>
        <p:txBody>
          <a:bodyPr/>
          <a:lstStyle/>
          <a:p>
            <a:r>
              <a:rPr lang="en-US" sz="4000"/>
              <a:t>6 x </a:t>
            </a:r>
            <a:r>
              <a:rPr lang="en-US" sz="4000">
                <a:solidFill>
                  <a:schemeClr val="accent1"/>
                </a:solidFill>
              </a:rPr>
              <a:t>2</a:t>
            </a:r>
            <a:r>
              <a:rPr lang="en-US" sz="4000"/>
              <a:t> = 1</a:t>
            </a:r>
          </a:p>
          <a:p>
            <a:r>
              <a:rPr lang="en-US" sz="4000"/>
              <a:t>6 x </a:t>
            </a:r>
            <a:r>
              <a:rPr lang="en-US" sz="4000">
                <a:solidFill>
                  <a:schemeClr val="accent1"/>
                </a:solidFill>
              </a:rPr>
              <a:t>4</a:t>
            </a:r>
            <a:r>
              <a:rPr lang="en-US" sz="4000"/>
              <a:t> = 2</a:t>
            </a:r>
          </a:p>
          <a:p>
            <a:r>
              <a:rPr lang="en-US" sz="4000"/>
              <a:t>6 x </a:t>
            </a:r>
            <a:r>
              <a:rPr lang="en-US" sz="4000">
                <a:solidFill>
                  <a:schemeClr val="accent1"/>
                </a:solidFill>
              </a:rPr>
              <a:t>6</a:t>
            </a:r>
            <a:r>
              <a:rPr lang="en-US" sz="4000"/>
              <a:t> = 3</a:t>
            </a:r>
          </a:p>
          <a:p>
            <a:r>
              <a:rPr lang="en-US" sz="4000"/>
              <a:t>6 x </a:t>
            </a:r>
            <a:r>
              <a:rPr lang="en-US" sz="4000">
                <a:solidFill>
                  <a:schemeClr val="accent1"/>
                </a:solidFill>
              </a:rPr>
              <a:t>8</a:t>
            </a:r>
            <a:r>
              <a:rPr lang="en-US" sz="4000"/>
              <a:t> = 4</a:t>
            </a:r>
          </a:p>
        </p:txBody>
      </p:sp>
      <p:pic>
        <p:nvPicPr>
          <p:cNvPr id="35844" name="Picture 4" descr="M:\IMAGES.WMF\ALPHA\ALP67\ALP67033.WMF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638800" y="2133600"/>
            <a:ext cx="2178050" cy="4343400"/>
          </a:xfrm>
        </p:spPr>
      </p:pic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3657600" y="2743200"/>
            <a:ext cx="522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accent1"/>
                </a:solidFill>
                <a:latin typeface="Arial Black" pitchFamily="34" charset="0"/>
              </a:rPr>
              <a:t>2</a:t>
            </a:r>
            <a:endParaRPr lang="en-US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3657600" y="3429000"/>
            <a:ext cx="522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accent1"/>
                </a:solidFill>
                <a:latin typeface="Arial Black" pitchFamily="34" charset="0"/>
              </a:rPr>
              <a:t>4</a:t>
            </a:r>
            <a:endParaRPr lang="en-US" sz="4000">
              <a:latin typeface="Arial Black" pitchFamily="34" charset="0"/>
            </a:endParaRP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3657600" y="4191000"/>
            <a:ext cx="522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accent1"/>
                </a:solidFill>
                <a:latin typeface="Arial Black" pitchFamily="34" charset="0"/>
              </a:rPr>
              <a:t>6</a:t>
            </a:r>
            <a:endParaRPr lang="en-US" sz="4000">
              <a:latin typeface="Arial Black" pitchFamily="34" charset="0"/>
            </a:endParaRP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3657600" y="4953000"/>
            <a:ext cx="522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accent1"/>
                </a:solidFill>
                <a:latin typeface="Arial Black" pitchFamily="34" charset="0"/>
              </a:rPr>
              <a:t>8</a:t>
            </a:r>
            <a:endParaRPr lang="en-US" sz="4000">
              <a:latin typeface="Arial Black" pitchFamily="34" charset="0"/>
            </a:endParaRPr>
          </a:p>
        </p:txBody>
      </p:sp>
    </p:spTree>
  </p:cSld>
  <p:clrMapOvr>
    <a:masterClrMapping/>
  </p:clrMapOvr>
  <p:transition advTm="1393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autoUpdateAnimBg="0"/>
      <p:bldP spid="35846" grpId="0" autoUpdateAnimBg="0"/>
      <p:bldP spid="35847" grpId="0" autoUpdateAnimBg="0"/>
      <p:bldP spid="35848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676400" y="3138488"/>
            <a:ext cx="427990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>
                <a:latin typeface="Arial Black" pitchFamily="34" charset="0"/>
              </a:rPr>
              <a:t>6 x 6 =</a:t>
            </a:r>
            <a:endParaRPr lang="en-US" sz="9600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5943600" y="3138488"/>
            <a:ext cx="930275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>
                <a:solidFill>
                  <a:schemeClr val="accent1"/>
                </a:solidFill>
                <a:latin typeface="Arial Black" pitchFamily="34" charset="0"/>
              </a:rPr>
              <a:t>3</a:t>
            </a:r>
            <a:endParaRPr lang="en-US" sz="9600">
              <a:solidFill>
                <a:schemeClr val="accent1"/>
              </a:solidFill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6934200" y="3124200"/>
            <a:ext cx="9906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8800">
                <a:solidFill>
                  <a:schemeClr val="accent1"/>
                </a:solidFill>
                <a:latin typeface="Arial Black" pitchFamily="34" charset="0"/>
              </a:rPr>
              <a:t>6</a:t>
            </a:r>
            <a:endParaRPr 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advTm="58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utoUpdateAnimBg="0"/>
      <p:bldP spid="36869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676400" y="3138488"/>
            <a:ext cx="427990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>
                <a:latin typeface="Arial Black" pitchFamily="34" charset="0"/>
              </a:rPr>
              <a:t>6 x 2 =</a:t>
            </a:r>
            <a:endParaRPr lang="en-US" sz="9600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5943600" y="3138488"/>
            <a:ext cx="930275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>
                <a:solidFill>
                  <a:schemeClr val="accent1"/>
                </a:solidFill>
                <a:latin typeface="Arial Black" pitchFamily="34" charset="0"/>
              </a:rPr>
              <a:t>1</a:t>
            </a:r>
            <a:endParaRPr lang="en-US" sz="9600">
              <a:solidFill>
                <a:schemeClr val="accent1"/>
              </a:solidFill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6934200" y="3124200"/>
            <a:ext cx="9906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8800">
                <a:solidFill>
                  <a:schemeClr val="accent1"/>
                </a:solidFill>
                <a:latin typeface="Arial Black" pitchFamily="34" charset="0"/>
              </a:rPr>
              <a:t>2</a:t>
            </a:r>
            <a:endParaRPr 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advTm="62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utoUpdateAnimBg="0"/>
      <p:bldP spid="37893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676400" y="3138488"/>
            <a:ext cx="427990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>
                <a:latin typeface="Arial Black" pitchFamily="34" charset="0"/>
              </a:rPr>
              <a:t>6 x 8 =</a:t>
            </a:r>
            <a:endParaRPr lang="en-US" sz="9600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5943600" y="3138488"/>
            <a:ext cx="930275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>
                <a:solidFill>
                  <a:schemeClr val="accent1"/>
                </a:solidFill>
                <a:latin typeface="Arial Black" pitchFamily="34" charset="0"/>
              </a:rPr>
              <a:t>4</a:t>
            </a:r>
            <a:endParaRPr lang="en-US" sz="9600">
              <a:solidFill>
                <a:schemeClr val="accent1"/>
              </a:solidFill>
            </a:endParaRP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6934200" y="3124200"/>
            <a:ext cx="9906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8800">
                <a:solidFill>
                  <a:schemeClr val="accent1"/>
                </a:solidFill>
                <a:latin typeface="Arial Black" pitchFamily="34" charset="0"/>
              </a:rPr>
              <a:t>8</a:t>
            </a:r>
            <a:endParaRPr 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advTm="540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utoUpdateAnimBg="0"/>
      <p:bldP spid="38917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676400" y="3138488"/>
            <a:ext cx="427990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>
                <a:latin typeface="Arial Black" pitchFamily="34" charset="0"/>
              </a:rPr>
              <a:t>6 x 4 =</a:t>
            </a:r>
            <a:endParaRPr lang="en-US" sz="9600"/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5943600" y="3138488"/>
            <a:ext cx="930275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>
                <a:solidFill>
                  <a:schemeClr val="accent1"/>
                </a:solidFill>
                <a:latin typeface="Arial Black" pitchFamily="34" charset="0"/>
              </a:rPr>
              <a:t>2</a:t>
            </a:r>
            <a:endParaRPr lang="en-US" sz="9600">
              <a:solidFill>
                <a:schemeClr val="accent1"/>
              </a:solidFill>
            </a:endParaRP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6934200" y="3124200"/>
            <a:ext cx="9906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8800">
                <a:solidFill>
                  <a:schemeClr val="accent1"/>
                </a:solidFill>
                <a:latin typeface="Arial Black" pitchFamily="34" charset="0"/>
              </a:rPr>
              <a:t>4</a:t>
            </a:r>
            <a:endParaRPr 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advTm="65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utoUpdateAnimBg="0"/>
      <p:bldP spid="3994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133600" y="2971800"/>
            <a:ext cx="361473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/>
              <a:t>0 x 8 =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943600" y="2971800"/>
            <a:ext cx="7937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accent1"/>
                </a:solidFill>
              </a:rPr>
              <a:t>0</a:t>
            </a:r>
          </a:p>
        </p:txBody>
      </p:sp>
    </p:spTree>
  </p:cSld>
  <p:clrMapOvr>
    <a:masterClrMapping/>
  </p:clrMapOvr>
  <p:transition advTm="56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05800" cy="13716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/>
              <a:t>One’s Pattern</a:t>
            </a:r>
            <a:r>
              <a:rPr lang="en-US" sz="4000"/>
              <a:t/>
            </a:r>
            <a:br>
              <a:rPr lang="en-US" sz="4000"/>
            </a:br>
            <a:r>
              <a:rPr lang="en-US" sz="4000"/>
              <a:t>1 times any number is the same number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4000"/>
              <a:t>1 x 3 = 3</a:t>
            </a:r>
          </a:p>
          <a:p>
            <a:r>
              <a:rPr lang="en-US" sz="4000"/>
              <a:t>1 x 7 = 7</a:t>
            </a:r>
          </a:p>
          <a:p>
            <a:r>
              <a:rPr lang="en-US" sz="4000"/>
              <a:t>1 x 4 = 4</a:t>
            </a:r>
          </a:p>
          <a:p>
            <a:r>
              <a:rPr lang="en-US" sz="4000"/>
              <a:t>1 x 1 = 1</a:t>
            </a:r>
          </a:p>
          <a:p>
            <a:r>
              <a:rPr lang="en-US" sz="4000"/>
              <a:t>1 x 2 = 2</a:t>
            </a:r>
          </a:p>
          <a:p>
            <a:r>
              <a:rPr lang="en-US" sz="4000"/>
              <a:t>1 x 9 = 9</a:t>
            </a:r>
          </a:p>
        </p:txBody>
      </p:sp>
      <p:graphicFrame>
        <p:nvGraphicFramePr>
          <p:cNvPr id="41984" name="Object 2048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5562600" y="2133600"/>
          <a:ext cx="2197100" cy="4114800"/>
        </p:xfrm>
        <a:graphic>
          <a:graphicData uri="http://schemas.openxmlformats.org/presentationml/2006/ole">
            <p:oleObj spid="_x0000_s41984" name="Picture (32-bit)" r:id="rId3" imgW="1266840" imgH="2371680" progId="MetafileCompanion32.Picture.1">
              <p:embed/>
            </p:oleObj>
          </a:graphicData>
        </a:graphic>
      </p:graphicFrame>
    </p:spTree>
  </p:cSld>
  <p:clrMapOvr>
    <a:masterClrMapping/>
  </p:clrMapOvr>
  <p:transition advTm="165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133600" y="2971800"/>
            <a:ext cx="361473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/>
              <a:t>1 x 5 =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943600" y="2971800"/>
            <a:ext cx="7937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accent1"/>
                </a:solidFill>
              </a:rPr>
              <a:t>5</a:t>
            </a:r>
          </a:p>
        </p:txBody>
      </p:sp>
    </p:spTree>
  </p:cSld>
  <p:clrMapOvr>
    <a:masterClrMapping/>
  </p:clrMapOvr>
  <p:transition advTm="54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05800" cy="13716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/>
              <a:t>Two’s Pattern</a:t>
            </a:r>
            <a:r>
              <a:rPr lang="en-US" sz="4000"/>
              <a:t/>
            </a:r>
            <a:br>
              <a:rPr lang="en-US" sz="4000"/>
            </a:br>
            <a:r>
              <a:rPr lang="en-US" sz="4000"/>
              <a:t>2 times any number is that</a:t>
            </a:r>
            <a:br>
              <a:rPr lang="en-US" sz="4000"/>
            </a:br>
            <a:r>
              <a:rPr lang="en-US" sz="4000"/>
              <a:t>number doubled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4000"/>
              <a:t>2 x 3 = 6</a:t>
            </a:r>
          </a:p>
          <a:p>
            <a:r>
              <a:rPr lang="en-US" sz="4000"/>
              <a:t>2 x 7 = 14</a:t>
            </a:r>
          </a:p>
          <a:p>
            <a:r>
              <a:rPr lang="en-US" sz="4000"/>
              <a:t>2 x 4 = 8</a:t>
            </a:r>
          </a:p>
          <a:p>
            <a:r>
              <a:rPr lang="en-US" sz="4000"/>
              <a:t>2 x 1 = 2</a:t>
            </a:r>
          </a:p>
          <a:p>
            <a:r>
              <a:rPr lang="en-US" sz="4000"/>
              <a:t>2 x 2 = 4</a:t>
            </a:r>
          </a:p>
          <a:p>
            <a:r>
              <a:rPr lang="en-US" sz="4000"/>
              <a:t>2 x 9 = 18</a:t>
            </a:r>
          </a:p>
        </p:txBody>
      </p:sp>
      <p:graphicFrame>
        <p:nvGraphicFramePr>
          <p:cNvPr id="43008" name="Object 102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5638800" y="2133600"/>
          <a:ext cx="2111375" cy="4114800"/>
        </p:xfrm>
        <a:graphic>
          <a:graphicData uri="http://schemas.openxmlformats.org/presentationml/2006/ole">
            <p:oleObj spid="_x0000_s43008" name="Picture (32-bit)" r:id="rId3" imgW="1285920" imgH="2505240" progId="MetafileCompanion32.Picture.1">
              <p:embed/>
            </p:oleObj>
          </a:graphicData>
        </a:graphic>
      </p:graphicFrame>
    </p:spTree>
  </p:cSld>
  <p:clrMapOvr>
    <a:masterClrMapping/>
  </p:clrMapOvr>
  <p:transition advTm="164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133600" y="2971800"/>
            <a:ext cx="361473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/>
              <a:t>2 x 5 =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943600" y="2971800"/>
            <a:ext cx="14033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accent1"/>
                </a:solidFill>
              </a:rPr>
              <a:t>10</a:t>
            </a:r>
          </a:p>
        </p:txBody>
      </p:sp>
    </p:spTree>
  </p:cSld>
  <p:clrMapOvr>
    <a:masterClrMapping/>
  </p:clrMapOvr>
  <p:transition advTm="65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05800" cy="13716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/>
              <a:t>Five’s Pattern - Step 1</a:t>
            </a:r>
            <a:r>
              <a:rPr lang="en-US" sz="4000"/>
              <a:t/>
            </a:r>
            <a:br>
              <a:rPr lang="en-US" sz="4000"/>
            </a:br>
            <a:r>
              <a:rPr lang="en-US" sz="4000"/>
              <a:t>Cut the number you are multiplying in half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4000"/>
              <a:t>5 x 3 = 1.5</a:t>
            </a:r>
          </a:p>
          <a:p>
            <a:r>
              <a:rPr lang="en-US" sz="4000"/>
              <a:t>5 x 7 = 3.5</a:t>
            </a:r>
          </a:p>
          <a:p>
            <a:r>
              <a:rPr lang="en-US" sz="4000"/>
              <a:t>5 x 8 = 4</a:t>
            </a:r>
          </a:p>
          <a:p>
            <a:r>
              <a:rPr lang="en-US" sz="4000"/>
              <a:t>5 x 1 = .5</a:t>
            </a:r>
          </a:p>
          <a:p>
            <a:r>
              <a:rPr lang="en-US" sz="4000"/>
              <a:t>5 x 2 = 1</a:t>
            </a:r>
          </a:p>
          <a:p>
            <a:r>
              <a:rPr lang="en-US" sz="4000"/>
              <a:t>5 x 6 = 3</a:t>
            </a:r>
          </a:p>
        </p:txBody>
      </p:sp>
      <p:graphicFrame>
        <p:nvGraphicFramePr>
          <p:cNvPr id="44032" name="Object 102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5372100" y="2133600"/>
          <a:ext cx="2362200" cy="4114800"/>
        </p:xfrm>
        <a:graphic>
          <a:graphicData uri="http://schemas.openxmlformats.org/presentationml/2006/ole">
            <p:oleObj spid="_x0000_s44032" name="Picture (32-bit)" r:id="rId3" imgW="1514520" imgH="2638440" progId="MetafileCompanion32.Picture.1">
              <p:embed/>
            </p:oleObj>
          </a:graphicData>
        </a:graphic>
      </p:graphicFrame>
    </p:spTree>
  </p:cSld>
  <p:clrMapOvr>
    <a:masterClrMapping/>
  </p:clrMapOvr>
  <p:transition advTm="243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theme/theme1.xml><?xml version="1.0" encoding="utf-8"?>
<a:theme xmlns:a="http://schemas.openxmlformats.org/drawingml/2006/main" name="Zesty">
  <a:themeElements>
    <a:clrScheme name="Zesty 8">
      <a:dk1>
        <a:srgbClr val="000000"/>
      </a:dk1>
      <a:lt1>
        <a:srgbClr val="FF9900"/>
      </a:lt1>
      <a:dk2>
        <a:srgbClr val="FFFFFF"/>
      </a:dk2>
      <a:lt2>
        <a:srgbClr val="000000"/>
      </a:lt2>
      <a:accent1>
        <a:srgbClr val="FF0000"/>
      </a:accent1>
      <a:accent2>
        <a:srgbClr val="800080"/>
      </a:accent2>
      <a:accent3>
        <a:srgbClr val="FFCAAA"/>
      </a:accent3>
      <a:accent4>
        <a:srgbClr val="000000"/>
      </a:accent4>
      <a:accent5>
        <a:srgbClr val="FFAAAA"/>
      </a:accent5>
      <a:accent6>
        <a:srgbClr val="730073"/>
      </a:accent6>
      <a:hlink>
        <a:srgbClr val="A50021"/>
      </a:hlink>
      <a:folHlink>
        <a:srgbClr val="996600"/>
      </a:folHlink>
    </a:clrScheme>
    <a:fontScheme name="Zesty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Zesty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C3399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ADCA"/>
        </a:accent5>
        <a:accent6>
          <a:srgbClr val="00005C"/>
        </a:accent6>
        <a:hlink>
          <a:srgbClr val="CC66FF"/>
        </a:hlink>
        <a:folHlink>
          <a:srgbClr val="66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3">
        <a:dk1>
          <a:srgbClr val="000000"/>
        </a:dk1>
        <a:lt1>
          <a:srgbClr val="FFFFFF"/>
        </a:lt1>
        <a:dk2>
          <a:srgbClr val="F8F8F8"/>
        </a:dk2>
        <a:lt2>
          <a:srgbClr val="336699"/>
        </a:lt2>
        <a:accent1>
          <a:srgbClr val="0099FF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AFF"/>
        </a:accent5>
        <a:accent6>
          <a:srgbClr val="2DB9B9"/>
        </a:accent6>
        <a:hlink>
          <a:srgbClr val="CC00CC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4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0000"/>
        </a:accent1>
        <a:accent2>
          <a:srgbClr val="00800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007300"/>
        </a:accent6>
        <a:hlink>
          <a:srgbClr val="FFFFFF"/>
        </a:hlink>
        <a:folHlink>
          <a:srgbClr val="00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5">
        <a:dk1>
          <a:srgbClr val="000000"/>
        </a:dk1>
        <a:lt1>
          <a:srgbClr val="FFFFCC"/>
        </a:lt1>
        <a:dk2>
          <a:srgbClr val="FFFFFF"/>
        </a:dk2>
        <a:lt2>
          <a:srgbClr val="C58051"/>
        </a:lt2>
        <a:accent1>
          <a:srgbClr val="99CC00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CAE2AA"/>
        </a:accent5>
        <a:accent6>
          <a:srgbClr val="730000"/>
        </a:accent6>
        <a:hlink>
          <a:srgbClr val="FF00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6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8F8F8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005CE7"/>
        </a:accent6>
        <a:hlink>
          <a:srgbClr val="FF0033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7">
        <a:dk1>
          <a:srgbClr val="0000CC"/>
        </a:dk1>
        <a:lt1>
          <a:srgbClr val="FFFF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0066"/>
        </a:accent2>
        <a:accent3>
          <a:srgbClr val="AAAAAA"/>
        </a:accent3>
        <a:accent4>
          <a:srgbClr val="DADADA"/>
        </a:accent4>
        <a:accent5>
          <a:srgbClr val="ADB8FF"/>
        </a:accent5>
        <a:accent6>
          <a:srgbClr val="00005C"/>
        </a:accent6>
        <a:hlink>
          <a:srgbClr val="333399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esty 8">
        <a:dk1>
          <a:srgbClr val="000000"/>
        </a:dk1>
        <a:lt1>
          <a:srgbClr val="FF9900"/>
        </a:lt1>
        <a:dk2>
          <a:srgbClr val="FFFFFF"/>
        </a:dk2>
        <a:lt2>
          <a:srgbClr val="000000"/>
        </a:lt2>
        <a:accent1>
          <a:srgbClr val="FF0000"/>
        </a:accent1>
        <a:accent2>
          <a:srgbClr val="800080"/>
        </a:accent2>
        <a:accent3>
          <a:srgbClr val="FFCAAA"/>
        </a:accent3>
        <a:accent4>
          <a:srgbClr val="000000"/>
        </a:accent4>
        <a:accent5>
          <a:srgbClr val="FFAAAA"/>
        </a:accent5>
        <a:accent6>
          <a:srgbClr val="730073"/>
        </a:accent6>
        <a:hlink>
          <a:srgbClr val="A50021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9">
        <a:dk1>
          <a:srgbClr val="000000"/>
        </a:dk1>
        <a:lt1>
          <a:srgbClr val="FFFFFF"/>
        </a:lt1>
        <a:dk2>
          <a:srgbClr val="FFFFFF"/>
        </a:dk2>
        <a:lt2>
          <a:srgbClr val="FF9900"/>
        </a:lt2>
        <a:accent1>
          <a:srgbClr val="FF0000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730073"/>
        </a:accent6>
        <a:hlink>
          <a:srgbClr val="A50021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Designs\ZESTY.POT</Template>
  <TotalTime>464</TotalTime>
  <Words>581</Words>
  <Application>Microsoft Office PowerPoint</Application>
  <PresentationFormat>Demonstracija ekrane (4:3)</PresentationFormat>
  <Paragraphs>214</Paragraphs>
  <Slides>35</Slides>
  <Notes>0</Notes>
  <HiddenSlides>0</HiddenSlides>
  <MMClips>0</MMClips>
  <ScaleCrop>false</ScaleCrop>
  <HeadingPairs>
    <vt:vector size="8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Įdėtosios OLE paslaugos</vt:lpstr>
      </vt:variant>
      <vt:variant>
        <vt:i4>1</vt:i4>
      </vt:variant>
      <vt:variant>
        <vt:lpstr>Skaidrių pavadinimai</vt:lpstr>
      </vt:variant>
      <vt:variant>
        <vt:i4>35</vt:i4>
      </vt:variant>
    </vt:vector>
  </HeadingPairs>
  <TitlesOfParts>
    <vt:vector size="40" baseType="lpstr">
      <vt:lpstr>Times New Roman</vt:lpstr>
      <vt:lpstr>Arial Black</vt:lpstr>
      <vt:lpstr>Monotype Sorts</vt:lpstr>
      <vt:lpstr>Zesty</vt:lpstr>
      <vt:lpstr>Metafile Companion Picture (32-bit)</vt:lpstr>
      <vt:lpstr>Learning the Multiplication Facts Part 1</vt:lpstr>
      <vt:lpstr>Multiplication Facts are easiest to learn when...</vt:lpstr>
      <vt:lpstr>Zero Pattern 0 times any number is 0</vt:lpstr>
      <vt:lpstr>What is</vt:lpstr>
      <vt:lpstr>One’s Pattern 1 times any number is the same number</vt:lpstr>
      <vt:lpstr>What is</vt:lpstr>
      <vt:lpstr>Two’s Pattern 2 times any number is that number doubled</vt:lpstr>
      <vt:lpstr>What is</vt:lpstr>
      <vt:lpstr>Five’s Pattern - Step 1 Cut the number you are multiplying in half</vt:lpstr>
      <vt:lpstr>Five’s Pattern - Step 2  If you are multiplying an odd number, drop the decimal point</vt:lpstr>
      <vt:lpstr>What is</vt:lpstr>
      <vt:lpstr>What is</vt:lpstr>
      <vt:lpstr>What is</vt:lpstr>
      <vt:lpstr>What is</vt:lpstr>
      <vt:lpstr>Five’s Pattern - Step 3  If you are multiplying an even number, just add a zero</vt:lpstr>
      <vt:lpstr>What is</vt:lpstr>
      <vt:lpstr>What is</vt:lpstr>
      <vt:lpstr>What is</vt:lpstr>
      <vt:lpstr>What is</vt:lpstr>
      <vt:lpstr>Nine’s Pattern - Step 1 Subtract 1 from number you are multiplying</vt:lpstr>
      <vt:lpstr>Nine’s Pattern - Step 2 Add a 2nd number that totals nine with the 1st number</vt:lpstr>
      <vt:lpstr>What is</vt:lpstr>
      <vt:lpstr>What is</vt:lpstr>
      <vt:lpstr>What is</vt:lpstr>
      <vt:lpstr>What is</vt:lpstr>
      <vt:lpstr>What is</vt:lpstr>
      <vt:lpstr>What is</vt:lpstr>
      <vt:lpstr>What is</vt:lpstr>
      <vt:lpstr>What is</vt:lpstr>
      <vt:lpstr>Six’s Pattern (even #’s only) Step #1 Cut the number you  are multiplying in half. </vt:lpstr>
      <vt:lpstr>Six’s Pattern (even #’s only) Step #2 The number you are multiplying by 6 is the 2nd #. </vt:lpstr>
      <vt:lpstr>What is</vt:lpstr>
      <vt:lpstr>What is</vt:lpstr>
      <vt:lpstr>What is</vt:lpstr>
      <vt:lpstr>What is</vt:lpstr>
    </vt:vector>
  </TitlesOfParts>
  <Company>Advantage Tutoring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the Multiplication Facts</dc:title>
  <dc:creator>Monica/Bob Yuskaitis</dc:creator>
  <cp:lastModifiedBy>GEDIMINAS</cp:lastModifiedBy>
  <cp:revision>7</cp:revision>
  <dcterms:created xsi:type="dcterms:W3CDTF">1999-10-25T12:47:02Z</dcterms:created>
  <dcterms:modified xsi:type="dcterms:W3CDTF">2013-05-02T17:51:23Z</dcterms:modified>
</cp:coreProperties>
</file>